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92" r:id="rId3"/>
    <p:sldId id="315" r:id="rId4"/>
    <p:sldId id="293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18" r:id="rId17"/>
    <p:sldId id="294" r:id="rId18"/>
    <p:sldId id="314" r:id="rId19"/>
    <p:sldId id="306" r:id="rId20"/>
    <p:sldId id="307" r:id="rId21"/>
    <p:sldId id="310" r:id="rId22"/>
    <p:sldId id="312" r:id="rId23"/>
    <p:sldId id="313" r:id="rId24"/>
    <p:sldId id="308" r:id="rId25"/>
    <p:sldId id="309" r:id="rId26"/>
    <p:sldId id="268" r:id="rId27"/>
    <p:sldId id="290" r:id="rId28"/>
    <p:sldId id="317" r:id="rId29"/>
    <p:sldId id="31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2D3C-27C1-42F6-B558-61145A4F430E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59C0C-A5D3-4043-BB8B-32B88446B44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990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59C0C-A5D3-4043-BB8B-32B88446B44E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914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484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861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473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Z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5A77CA1-E23C-4EB1-A6B0-6F4FB3878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8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171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348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161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452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812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870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148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908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56A89-6709-4F6A-A48E-6CE689793539}" type="datetimeFigureOut">
              <a:rPr lang="en-ZA" smtClean="0"/>
              <a:t>2013/04/23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B14E9-5285-44C2-A73F-10A155F8D11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330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2010309\Desktop\front 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4008" y="476672"/>
            <a:ext cx="42484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VUT SG </a:t>
            </a:r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STP </a:t>
            </a:r>
          </a:p>
          <a:p>
            <a:pPr algn="ctr"/>
            <a:r>
              <a:rPr lang="en-Z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Ivory Tower to Engagement – Creating the Bridge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Deon de Beer     </a:t>
            </a:r>
          </a:p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IASP Africa 2013</a:t>
            </a:r>
            <a:endParaRPr lang="en-Z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5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eon\Documents\Educity\IMG_9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971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on\Documents\Educity\IMG_9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5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on\Documents\Educity\IMG_99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8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eon\Documents\Educity\IMG_9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3608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577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eon\Documents\Educity\IMG_9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51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on\Documents\Educity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1665296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841"/>
            <a:ext cx="9144000" cy="58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0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161" y="-772067"/>
            <a:ext cx="14617623" cy="1107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TTI Organogram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8241773" y="2996952"/>
            <a:ext cx="2637" cy="32048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67" name="Straight Connector 31766"/>
          <p:cNvCxnSpPr>
            <a:stCxn id="4" idx="2"/>
          </p:cNvCxnSpPr>
          <p:nvPr/>
        </p:nvCxnSpPr>
        <p:spPr>
          <a:xfrm>
            <a:off x="2001307" y="1569706"/>
            <a:ext cx="749" cy="91199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79912" y="4149080"/>
            <a:ext cx="749" cy="32620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73801" y="4005064"/>
            <a:ext cx="749" cy="32620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347864" y="4293096"/>
            <a:ext cx="86332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 smtClean="0"/>
              <a:t>Vaal </a:t>
            </a:r>
          </a:p>
          <a:p>
            <a:pPr algn="ctr"/>
            <a:r>
              <a:rPr lang="en-ZA" sz="1600" dirty="0" smtClean="0"/>
              <a:t>Metals Cluster</a:t>
            </a:r>
            <a:endParaRPr lang="en-ZA" sz="1600" dirty="0"/>
          </a:p>
        </p:txBody>
      </p:sp>
      <p:cxnSp>
        <p:nvCxnSpPr>
          <p:cNvPr id="17" name="Straight Connector 16"/>
          <p:cNvCxnSpPr>
            <a:stCxn id="49" idx="1"/>
            <a:endCxn id="35" idx="1"/>
          </p:cNvCxnSpPr>
          <p:nvPr/>
        </p:nvCxnSpPr>
        <p:spPr>
          <a:xfrm>
            <a:off x="107504" y="4725144"/>
            <a:ext cx="3240360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339752" y="4293096"/>
            <a:ext cx="89511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Vaal</a:t>
            </a:r>
          </a:p>
          <a:p>
            <a:pPr algn="ctr"/>
            <a:r>
              <a:rPr lang="en-ZA" sz="1400" dirty="0" smtClean="0"/>
              <a:t> Foundry Initiative</a:t>
            </a:r>
            <a:endParaRPr lang="en-ZA" sz="1400" dirty="0"/>
          </a:p>
        </p:txBody>
      </p:sp>
      <p:cxnSp>
        <p:nvCxnSpPr>
          <p:cNvPr id="19" name="Elbow Connector 18"/>
          <p:cNvCxnSpPr/>
          <p:nvPr/>
        </p:nvCxnSpPr>
        <p:spPr>
          <a:xfrm>
            <a:off x="5261125" y="4166170"/>
            <a:ext cx="1110460" cy="596505"/>
          </a:xfrm>
          <a:prstGeom prst="bentConnector3">
            <a:avLst>
              <a:gd name="adj1" fmla="val 50000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036" name="SmartArt Placeholder 2054"/>
          <p:cNvGrpSpPr>
            <a:grpSpLocks/>
          </p:cNvGrpSpPr>
          <p:nvPr/>
        </p:nvGrpSpPr>
        <p:grpSpPr bwMode="auto">
          <a:xfrm>
            <a:off x="199671" y="57813"/>
            <a:ext cx="8751655" cy="3991260"/>
            <a:chOff x="321" y="1036"/>
            <a:chExt cx="5834" cy="1151"/>
          </a:xfrm>
        </p:grpSpPr>
        <p:cxnSp>
          <p:nvCxnSpPr>
            <p:cNvPr id="44039" name="_s1028"/>
            <p:cNvCxnSpPr>
              <a:cxnSpLocks noChangeShapeType="1"/>
            </p:cNvCxnSpPr>
            <p:nvPr/>
          </p:nvCxnSpPr>
          <p:spPr bwMode="auto">
            <a:xfrm rot="10800000">
              <a:off x="2888" y="1752"/>
              <a:ext cx="2794" cy="132"/>
            </a:xfrm>
            <a:prstGeom prst="bentConnector3">
              <a:avLst>
                <a:gd name="adj1" fmla="val 10081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0" name="_s1029"/>
            <p:cNvCxnSpPr>
              <a:cxnSpLocks noChangeShapeType="1"/>
              <a:stCxn id="13" idx="3"/>
              <a:endCxn id="5" idx="2"/>
            </p:cNvCxnSpPr>
            <p:nvPr/>
          </p:nvCxnSpPr>
          <p:spPr bwMode="auto">
            <a:xfrm flipV="1">
              <a:off x="2148" y="1472"/>
              <a:ext cx="726" cy="217"/>
            </a:xfrm>
            <a:prstGeom prst="bentConnector2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1" name="_s1030"/>
            <p:cNvCxnSpPr>
              <a:cxnSpLocks noChangeShapeType="1"/>
              <a:stCxn id="12" idx="0"/>
              <a:endCxn id="3" idx="2"/>
            </p:cNvCxnSpPr>
            <p:nvPr/>
          </p:nvCxnSpPr>
          <p:spPr bwMode="auto">
            <a:xfrm rot="16200000" flipV="1">
              <a:off x="4547" y="227"/>
              <a:ext cx="110" cy="209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2" name="_s1031"/>
            <p:cNvCxnSpPr>
              <a:cxnSpLocks noChangeShapeType="1"/>
            </p:cNvCxnSpPr>
            <p:nvPr/>
          </p:nvCxnSpPr>
          <p:spPr bwMode="auto">
            <a:xfrm rot="16200000" flipV="1">
              <a:off x="3540" y="782"/>
              <a:ext cx="513" cy="1845"/>
            </a:xfrm>
            <a:prstGeom prst="bentConnector3">
              <a:avLst>
                <a:gd name="adj1" fmla="val 14916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3" name="_s1032"/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rot="16200000" flipV="1">
              <a:off x="3045" y="1301"/>
              <a:ext cx="474" cy="815"/>
            </a:xfrm>
            <a:prstGeom prst="bentConnector3">
              <a:avLst>
                <a:gd name="adj1" fmla="val 12912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4" name="_s1033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5400000" flipH="1" flipV="1">
              <a:off x="2554" y="1627"/>
              <a:ext cx="474" cy="165"/>
            </a:xfrm>
            <a:prstGeom prst="bentConnector3">
              <a:avLst>
                <a:gd name="adj1" fmla="val 12912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5" name="_s1034"/>
            <p:cNvCxnSpPr>
              <a:cxnSpLocks noChangeShapeType="1"/>
              <a:stCxn id="8" idx="0"/>
              <a:endCxn id="5" idx="2"/>
            </p:cNvCxnSpPr>
            <p:nvPr/>
          </p:nvCxnSpPr>
          <p:spPr bwMode="auto">
            <a:xfrm rot="5400000" flipH="1" flipV="1">
              <a:off x="2089" y="1161"/>
              <a:ext cx="474" cy="1096"/>
            </a:xfrm>
            <a:prstGeom prst="bentConnector3">
              <a:avLst>
                <a:gd name="adj1" fmla="val 12912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6" name="_s1035"/>
            <p:cNvCxnSpPr>
              <a:cxnSpLocks noChangeShapeType="1"/>
              <a:stCxn id="7" idx="2"/>
            </p:cNvCxnSpPr>
            <p:nvPr/>
          </p:nvCxnSpPr>
          <p:spPr bwMode="auto">
            <a:xfrm rot="5400000" flipH="1" flipV="1">
              <a:off x="1506" y="816"/>
              <a:ext cx="663" cy="2073"/>
            </a:xfrm>
            <a:prstGeom prst="bentConnector4">
              <a:avLst>
                <a:gd name="adj1" fmla="val 44982"/>
                <a:gd name="adj2" fmla="val 99849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7" name="_s1036"/>
            <p:cNvCxnSpPr>
              <a:cxnSpLocks noChangeShapeType="1"/>
              <a:stCxn id="6" idx="0"/>
              <a:endCxn id="3" idx="2"/>
            </p:cNvCxnSpPr>
            <p:nvPr/>
          </p:nvCxnSpPr>
          <p:spPr bwMode="auto">
            <a:xfrm rot="16200000" flipV="1">
              <a:off x="3905" y="868"/>
              <a:ext cx="110" cy="81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8" name="_s1037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5400000" flipH="1" flipV="1">
              <a:off x="3159" y="934"/>
              <a:ext cx="110" cy="68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9" name="_s1038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5400000" flipH="1" flipV="1">
              <a:off x="2483" y="258"/>
              <a:ext cx="110" cy="203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_s1039"/>
            <p:cNvSpPr>
              <a:spLocks noChangeArrowheads="1"/>
            </p:cNvSpPr>
            <p:nvPr/>
          </p:nvSpPr>
          <p:spPr bwMode="auto">
            <a:xfrm>
              <a:off x="2709" y="1036"/>
              <a:ext cx="1691" cy="18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+mn-cs"/>
                </a:rPr>
                <a:t>DVC: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+mn-cs"/>
                </a:rPr>
                <a:t>Academic </a:t>
              </a:r>
              <a:r>
                <a:rPr lang="en-US" sz="1400" b="1" dirty="0" smtClean="0">
                  <a:solidFill>
                    <a:srgbClr val="000000"/>
                  </a:solidFill>
                  <a:cs typeface="+mn-cs"/>
                </a:rPr>
                <a:t>and Research</a:t>
              </a:r>
              <a:endParaRPr lang="en-US" sz="1400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" name="_s1040"/>
            <p:cNvSpPr>
              <a:spLocks noChangeArrowheads="1"/>
            </p:cNvSpPr>
            <p:nvPr/>
          </p:nvSpPr>
          <p:spPr bwMode="auto">
            <a:xfrm>
              <a:off x="896" y="1329"/>
              <a:ext cx="1252" cy="14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en-US" sz="2000" b="1" dirty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2000" b="1" dirty="0" smtClean="0">
                  <a:solidFill>
                    <a:srgbClr val="000000"/>
                  </a:solidFill>
                  <a:cs typeface="+mn-cs"/>
                </a:rPr>
                <a:t>Research</a:t>
              </a:r>
              <a:endParaRPr lang="en-US" sz="2000" b="1" dirty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endParaRPr lang="en-US" sz="2000" b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5" name="_s1041"/>
            <p:cNvSpPr>
              <a:spLocks noChangeArrowheads="1"/>
            </p:cNvSpPr>
            <p:nvPr/>
          </p:nvSpPr>
          <p:spPr bwMode="auto">
            <a:xfrm>
              <a:off x="2374" y="1329"/>
              <a:ext cx="1000" cy="14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000000"/>
                  </a:solidFill>
                  <a:cs typeface="+mn-cs"/>
                </a:rPr>
                <a:t>TTI</a:t>
              </a:r>
            </a:p>
          </p:txBody>
        </p:sp>
        <p:sp>
          <p:nvSpPr>
            <p:cNvPr id="6" name="_s1042"/>
            <p:cNvSpPr>
              <a:spLocks noChangeArrowheads="1"/>
            </p:cNvSpPr>
            <p:nvPr/>
          </p:nvSpPr>
          <p:spPr bwMode="auto">
            <a:xfrm>
              <a:off x="3800" y="1329"/>
              <a:ext cx="1131" cy="14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  <a:cs typeface="+mn-cs"/>
                </a:rPr>
                <a:t>Faculties</a:t>
              </a:r>
            </a:p>
          </p:txBody>
        </p:sp>
        <p:sp>
          <p:nvSpPr>
            <p:cNvPr id="7" name="_s1043"/>
            <p:cNvSpPr>
              <a:spLocks noChangeArrowheads="1"/>
            </p:cNvSpPr>
            <p:nvPr/>
          </p:nvSpPr>
          <p:spPr bwMode="auto">
            <a:xfrm>
              <a:off x="321" y="1946"/>
              <a:ext cx="960" cy="2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en-US" sz="1200" b="1" dirty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Institute for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Chemical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and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Bio-Technology</a:t>
              </a:r>
            </a:p>
            <a:p>
              <a:pPr algn="ctr">
                <a:defRPr/>
              </a:pPr>
              <a:endParaRPr lang="en-US" sz="900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8" name="_s1044"/>
            <p:cNvSpPr>
              <a:spLocks noChangeArrowheads="1"/>
            </p:cNvSpPr>
            <p:nvPr/>
          </p:nvSpPr>
          <p:spPr bwMode="auto">
            <a:xfrm>
              <a:off x="1344" y="1946"/>
              <a:ext cx="867" cy="23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Engineering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Manufacturing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Centre</a:t>
              </a:r>
            </a:p>
            <a:p>
              <a:pPr algn="ctr">
                <a:defRPr/>
              </a:pPr>
              <a:endParaRPr lang="en-US" sz="900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9" name="_s1045"/>
            <p:cNvSpPr>
              <a:spLocks noChangeArrowheads="1"/>
            </p:cNvSpPr>
            <p:nvPr/>
          </p:nvSpPr>
          <p:spPr bwMode="auto">
            <a:xfrm>
              <a:off x="2277" y="1946"/>
              <a:ext cx="864" cy="241"/>
            </a:xfrm>
            <a:prstGeom prst="roundRect">
              <a:avLst>
                <a:gd name="adj" fmla="val 1230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en-US" sz="1200" b="1" dirty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Iscor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 Innovation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Centre</a:t>
              </a:r>
            </a:p>
            <a:p>
              <a:pPr algn="ctr">
                <a:defRPr/>
              </a:pPr>
              <a:endParaRPr lang="en-US" sz="900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_s1046"/>
            <p:cNvSpPr>
              <a:spLocks noChangeArrowheads="1"/>
            </p:cNvSpPr>
            <p:nvPr/>
          </p:nvSpPr>
          <p:spPr bwMode="auto">
            <a:xfrm>
              <a:off x="3257" y="1946"/>
              <a:ext cx="864" cy="23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Enterprise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Development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Unit</a:t>
              </a:r>
            </a:p>
            <a:p>
              <a:pPr algn="ctr">
                <a:defRPr/>
              </a:pPr>
              <a:r>
                <a:rPr lang="en-US" sz="900" b="1" i="1" dirty="0" smtClean="0">
                  <a:solidFill>
                    <a:srgbClr val="000000"/>
                  </a:solidFill>
                  <a:cs typeface="+mn-cs"/>
                </a:rPr>
                <a:t>(NIPMO TTO)</a:t>
              </a:r>
              <a:endParaRPr lang="en-US" sz="900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2" name="_s1048"/>
            <p:cNvSpPr>
              <a:spLocks noChangeArrowheads="1"/>
            </p:cNvSpPr>
            <p:nvPr/>
          </p:nvSpPr>
          <p:spPr bwMode="auto">
            <a:xfrm>
              <a:off x="5143" y="1329"/>
              <a:ext cx="1012" cy="18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+mn-cs"/>
                </a:rPr>
                <a:t>Academic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+mn-cs"/>
                </a:rPr>
                <a:t>Support </a:t>
              </a:r>
            </a:p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cs typeface="+mn-cs"/>
                </a:rPr>
                <a:t>Functions</a:t>
              </a:r>
              <a:r>
                <a:rPr lang="en-US" sz="1100" dirty="0">
                  <a:solidFill>
                    <a:srgbClr val="000000"/>
                  </a:solidFill>
                  <a:cs typeface="+mn-cs"/>
                </a:rPr>
                <a:t>.</a:t>
              </a:r>
            </a:p>
          </p:txBody>
        </p:sp>
        <p:sp>
          <p:nvSpPr>
            <p:cNvPr id="13" name="_s1049"/>
            <p:cNvSpPr>
              <a:spLocks noChangeArrowheads="1"/>
            </p:cNvSpPr>
            <p:nvPr/>
          </p:nvSpPr>
          <p:spPr bwMode="auto">
            <a:xfrm>
              <a:off x="540" y="1553"/>
              <a:ext cx="1608" cy="27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</a:rPr>
                <a:t>Backroom 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Office</a:t>
              </a:r>
            </a:p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</a:rPr>
                <a:t>Project Initiation </a:t>
              </a:r>
            </a:p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</a:rPr>
                <a:t>&amp; Management 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_s1047"/>
            <p:cNvSpPr>
              <a:spLocks noChangeArrowheads="1"/>
            </p:cNvSpPr>
            <p:nvPr/>
          </p:nvSpPr>
          <p:spPr bwMode="auto">
            <a:xfrm>
              <a:off x="4219" y="1946"/>
              <a:ext cx="1000" cy="231"/>
            </a:xfrm>
            <a:prstGeom prst="roundRect">
              <a:avLst>
                <a:gd name="adj" fmla="val 1376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endParaRPr lang="en-US" sz="1200" b="1" dirty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Technology 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rgbClr val="000000"/>
                  </a:solidFill>
                  <a:cs typeface="+mn-cs"/>
                </a:rPr>
                <a:t>Station</a:t>
              </a:r>
            </a:p>
            <a:p>
              <a:pPr algn="ctr">
                <a:defRPr/>
              </a:pPr>
              <a:r>
                <a:rPr lang="en-US" sz="1200" b="1" i="1" dirty="0" err="1" smtClean="0">
                  <a:solidFill>
                    <a:srgbClr val="000000"/>
                  </a:solidFill>
                  <a:cs typeface="+mn-cs"/>
                </a:rPr>
                <a:t>VdB</a:t>
              </a:r>
              <a:r>
                <a:rPr lang="en-US" sz="1200" b="1" i="1" dirty="0" err="1">
                  <a:solidFill>
                    <a:srgbClr val="000000"/>
                  </a:solidFill>
                </a:rPr>
                <a:t>P</a:t>
              </a:r>
              <a:r>
                <a:rPr lang="en-US" sz="1200" b="1" i="1" dirty="0" smtClean="0">
                  <a:solidFill>
                    <a:srgbClr val="000000"/>
                  </a:solidFill>
                  <a:cs typeface="+mn-cs"/>
                </a:rPr>
                <a:t> &amp; </a:t>
              </a:r>
              <a:r>
                <a:rPr lang="en-US" sz="1200" b="1" i="1" dirty="0" err="1" smtClean="0">
                  <a:solidFill>
                    <a:srgbClr val="000000"/>
                  </a:solidFill>
                </a:rPr>
                <a:t>Upington</a:t>
              </a:r>
              <a:endParaRPr lang="en-US" sz="1200" b="1" i="1" dirty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endParaRPr lang="en-US" sz="900" b="1" i="1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4" name="_s1050"/>
            <p:cNvSpPr>
              <a:spLocks noChangeArrowheads="1"/>
            </p:cNvSpPr>
            <p:nvPr/>
          </p:nvSpPr>
          <p:spPr bwMode="auto">
            <a:xfrm>
              <a:off x="5269" y="1946"/>
              <a:ext cx="864" cy="23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400" b="1" dirty="0" smtClean="0">
                  <a:solidFill>
                    <a:srgbClr val="000000"/>
                  </a:solidFill>
                  <a:cs typeface="+mn-cs"/>
                </a:rPr>
                <a:t>VUT SG STP</a:t>
              </a:r>
              <a:endParaRPr lang="en-US" sz="1400" b="1" dirty="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7549557" y="2104428"/>
            <a:ext cx="134292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600" dirty="0" smtClean="0"/>
          </a:p>
          <a:p>
            <a:pPr algn="ctr"/>
            <a:r>
              <a:rPr lang="en-ZA" sz="1600" dirty="0" smtClean="0"/>
              <a:t>IDC  PMU</a:t>
            </a:r>
          </a:p>
          <a:p>
            <a:pPr algn="ctr"/>
            <a:endParaRPr lang="en-ZA" sz="1600" dirty="0"/>
          </a:p>
        </p:txBody>
      </p:sp>
      <p:cxnSp>
        <p:nvCxnSpPr>
          <p:cNvPr id="44053" name="Straight Connector 44052"/>
          <p:cNvCxnSpPr/>
          <p:nvPr/>
        </p:nvCxnSpPr>
        <p:spPr>
          <a:xfrm flipV="1">
            <a:off x="6804248" y="4005064"/>
            <a:ext cx="773" cy="38348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51" name="Straight Connector 44050"/>
          <p:cNvCxnSpPr>
            <a:endCxn id="41" idx="1"/>
          </p:cNvCxnSpPr>
          <p:nvPr/>
        </p:nvCxnSpPr>
        <p:spPr>
          <a:xfrm flipV="1">
            <a:off x="4049936" y="2320452"/>
            <a:ext cx="3499621" cy="17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6839625" y="4581128"/>
            <a:ext cx="540687" cy="4602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7884368" y="4581128"/>
            <a:ext cx="358132" cy="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8244408" y="4012794"/>
            <a:ext cx="0" cy="58114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788024" y="4293096"/>
            <a:ext cx="934473" cy="897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>
                <a:solidFill>
                  <a:schemeClr val="tx1"/>
                </a:solidFill>
              </a:rPr>
              <a:t>Schneider Electric Training Centre</a:t>
            </a:r>
            <a:endParaRPr lang="en-ZA" sz="14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47562" y="4581128"/>
            <a:ext cx="648673" cy="322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b="1" dirty="0" smtClean="0">
                <a:solidFill>
                  <a:schemeClr val="tx1"/>
                </a:solidFill>
              </a:rPr>
              <a:t>AMBIO</a:t>
            </a:r>
            <a:endParaRPr lang="en-ZA" sz="1200" b="1" dirty="0">
              <a:solidFill>
                <a:schemeClr val="tx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995936" y="5229200"/>
            <a:ext cx="648047" cy="322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 smtClean="0">
                <a:solidFill>
                  <a:schemeClr val="tx1"/>
                </a:solidFill>
              </a:rPr>
              <a:t>I2P</a:t>
            </a:r>
            <a:endParaRPr lang="en-ZA" sz="1600" b="1" dirty="0">
              <a:solidFill>
                <a:schemeClr val="tx1"/>
              </a:solidFill>
            </a:endParaRPr>
          </a:p>
        </p:txBody>
      </p:sp>
      <p:cxnSp>
        <p:nvCxnSpPr>
          <p:cNvPr id="100" name="Elbow Connector 99"/>
          <p:cNvCxnSpPr/>
          <p:nvPr/>
        </p:nvCxnSpPr>
        <p:spPr>
          <a:xfrm rot="16200000" flipH="1">
            <a:off x="3433780" y="4351197"/>
            <a:ext cx="1232312" cy="540048"/>
          </a:xfrm>
          <a:prstGeom prst="bentConnector3">
            <a:avLst>
              <a:gd name="adj1" fmla="val 12310"/>
            </a:avLst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1691680" y="4941168"/>
            <a:ext cx="0" cy="643254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80623" y="4293096"/>
            <a:ext cx="1015113" cy="825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dirty="0" smtClean="0"/>
              <a:t>Light Steel Construction</a:t>
            </a:r>
          </a:p>
          <a:p>
            <a:pPr algn="ctr"/>
            <a:r>
              <a:rPr lang="en-ZA" sz="1200" dirty="0" smtClean="0"/>
              <a:t>Initiative</a:t>
            </a:r>
            <a:endParaRPr lang="en-ZA" sz="1200" dirty="0"/>
          </a:p>
        </p:txBody>
      </p:sp>
      <p:cxnSp>
        <p:nvCxnSpPr>
          <p:cNvPr id="124" name="Straight Connector 123"/>
          <p:cNvCxnSpPr/>
          <p:nvPr/>
        </p:nvCxnSpPr>
        <p:spPr>
          <a:xfrm flipV="1">
            <a:off x="1688179" y="5589240"/>
            <a:ext cx="6844261" cy="13871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8532440" y="4005064"/>
            <a:ext cx="0" cy="1601990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5816355" y="4825143"/>
            <a:ext cx="0" cy="764097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6785163" y="4365104"/>
            <a:ext cx="19085" cy="1210264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99" idx="3"/>
          </p:cNvCxnSpPr>
          <p:nvPr/>
        </p:nvCxnSpPr>
        <p:spPr>
          <a:xfrm>
            <a:off x="4643983" y="5390380"/>
            <a:ext cx="3744416" cy="3411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6948264" y="4059910"/>
            <a:ext cx="0" cy="1313306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flipV="1">
            <a:off x="8388424" y="4056498"/>
            <a:ext cx="0" cy="1316718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115189" y="4149080"/>
            <a:ext cx="863323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 smtClean="0"/>
              <a:t>SAFLIA</a:t>
            </a:r>
          </a:p>
          <a:p>
            <a:pPr algn="ctr"/>
            <a:r>
              <a:rPr lang="en-ZA" sz="1600" dirty="0" smtClean="0"/>
              <a:t>Cluster</a:t>
            </a:r>
          </a:p>
          <a:p>
            <a:pPr algn="ctr"/>
            <a:r>
              <a:rPr lang="en-ZA" sz="1600" dirty="0" smtClean="0"/>
              <a:t>Project</a:t>
            </a:r>
            <a:endParaRPr lang="en-ZA" sz="1600" dirty="0"/>
          </a:p>
        </p:txBody>
      </p:sp>
      <p:cxnSp>
        <p:nvCxnSpPr>
          <p:cNvPr id="31758" name="Straight Connector 31757"/>
          <p:cNvCxnSpPr/>
          <p:nvPr/>
        </p:nvCxnSpPr>
        <p:spPr>
          <a:xfrm>
            <a:off x="899592" y="4038670"/>
            <a:ext cx="0" cy="2126634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07504" y="4293096"/>
            <a:ext cx="9361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SATA VAAL</a:t>
            </a:r>
          </a:p>
          <a:p>
            <a:pPr algn="ctr"/>
            <a:r>
              <a:rPr lang="en-ZA" sz="1400" dirty="0" smtClean="0"/>
              <a:t>Welding</a:t>
            </a:r>
          </a:p>
          <a:p>
            <a:pPr algn="ctr"/>
            <a:r>
              <a:rPr lang="en-ZA" sz="1400" dirty="0" smtClean="0"/>
              <a:t>Institutes</a:t>
            </a:r>
            <a:endParaRPr lang="en-ZA" sz="1400" dirty="0"/>
          </a:p>
        </p:txBody>
      </p:sp>
      <p:sp>
        <p:nvSpPr>
          <p:cNvPr id="170" name="Rectangle 169"/>
          <p:cNvSpPr/>
          <p:nvPr/>
        </p:nvSpPr>
        <p:spPr>
          <a:xfrm>
            <a:off x="395536" y="5301208"/>
            <a:ext cx="1015113" cy="60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err="1" smtClean="0"/>
              <a:t>SediChem</a:t>
            </a:r>
            <a:r>
              <a:rPr lang="en-ZA" sz="1400" dirty="0" smtClean="0"/>
              <a:t> Incubator</a:t>
            </a:r>
            <a:endParaRPr lang="en-ZA" sz="1400" dirty="0"/>
          </a:p>
        </p:txBody>
      </p:sp>
      <p:sp>
        <p:nvSpPr>
          <p:cNvPr id="210" name="Rectangle 209"/>
          <p:cNvSpPr/>
          <p:nvPr/>
        </p:nvSpPr>
        <p:spPr>
          <a:xfrm>
            <a:off x="390521" y="6096526"/>
            <a:ext cx="1015113" cy="609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/>
              <a:t>DOWA </a:t>
            </a:r>
            <a:r>
              <a:rPr lang="en-ZA" sz="1400" dirty="0" err="1" smtClean="0"/>
              <a:t>DoEA</a:t>
            </a:r>
            <a:endParaRPr lang="en-ZA" sz="1400" dirty="0"/>
          </a:p>
        </p:txBody>
      </p:sp>
      <p:cxnSp>
        <p:nvCxnSpPr>
          <p:cNvPr id="31761" name="Straight Connector 31760"/>
          <p:cNvCxnSpPr>
            <a:stCxn id="210" idx="3"/>
          </p:cNvCxnSpPr>
          <p:nvPr/>
        </p:nvCxnSpPr>
        <p:spPr>
          <a:xfrm>
            <a:off x="1405634" y="6401476"/>
            <a:ext cx="7270822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39" idx="2"/>
          </p:cNvCxnSpPr>
          <p:nvPr/>
        </p:nvCxnSpPr>
        <p:spPr>
          <a:xfrm>
            <a:off x="6371899" y="4903487"/>
            <a:ext cx="301" cy="1405833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8676456" y="4014396"/>
            <a:ext cx="0" cy="2366932"/>
          </a:xfrm>
          <a:prstGeom prst="line">
            <a:avLst/>
          </a:prstGeom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7115189" y="5229200"/>
            <a:ext cx="863323" cy="3223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 smtClean="0">
                <a:solidFill>
                  <a:schemeClr val="tx1"/>
                </a:solidFill>
              </a:rPr>
              <a:t>3G SPs</a:t>
            </a:r>
            <a:endParaRPr lang="en-ZA" sz="1600" b="1" dirty="0">
              <a:solidFill>
                <a:schemeClr val="tx1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904084" y="2996952"/>
            <a:ext cx="7340326" cy="14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8388399" y="2564904"/>
            <a:ext cx="8409" cy="65020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9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32" y="-243408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-39589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prstClr val="black"/>
                </a:solidFill>
              </a:rPr>
              <a:t> </a:t>
            </a:r>
            <a:r>
              <a:rPr lang="en-ZA" sz="4000" b="1" dirty="0" smtClean="0">
                <a:solidFill>
                  <a:prstClr val="white"/>
                </a:solidFill>
              </a:rPr>
              <a:t>Example of success – NFLC Project: </a:t>
            </a:r>
          </a:p>
          <a:p>
            <a:r>
              <a:rPr lang="en-ZA" sz="3200" b="1" dirty="0" smtClean="0">
                <a:solidFill>
                  <a:prstClr val="white"/>
                </a:solidFill>
              </a:rPr>
              <a:t>3</a:t>
            </a:r>
            <a:r>
              <a:rPr lang="en-ZA" sz="3200" b="1" baseline="30000" dirty="0" smtClean="0">
                <a:solidFill>
                  <a:prstClr val="white"/>
                </a:solidFill>
              </a:rPr>
              <a:t>rd</a:t>
            </a:r>
            <a:r>
              <a:rPr lang="en-ZA" sz="3200" b="1" dirty="0" smtClean="0">
                <a:solidFill>
                  <a:prstClr val="white"/>
                </a:solidFill>
              </a:rPr>
              <a:t> most labour intensive sector in SA Industry </a:t>
            </a:r>
          </a:p>
          <a:p>
            <a:endParaRPr lang="en-ZA" sz="3200" b="1" dirty="0">
              <a:solidFill>
                <a:prstClr val="white"/>
              </a:solidFill>
            </a:endParaRPr>
          </a:p>
          <a:p>
            <a:endParaRPr lang="en-ZA" sz="2800" b="1" dirty="0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196" y="1124744"/>
            <a:ext cx="939621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700808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rgbClr val="FF0000"/>
                </a:solidFill>
              </a:rPr>
              <a:t>Current estimated consumption: </a:t>
            </a:r>
          </a:p>
          <a:p>
            <a:r>
              <a:rPr lang="en-ZA" b="1" dirty="0" smtClean="0">
                <a:solidFill>
                  <a:srgbClr val="FF0000"/>
                </a:solidFill>
              </a:rPr>
              <a:t>250 million pairs / annum</a:t>
            </a:r>
            <a:endParaRPr lang="en-Z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72900" cy="882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I2P Lab™</a:t>
            </a:r>
          </a:p>
        </p:txBody>
      </p:sp>
      <p:pic>
        <p:nvPicPr>
          <p:cNvPr id="21508" name="Picture 1031" descr="C:\Users\eon\Documents\boschpoort 12tot16_3_2012\100_13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91400" cy="5543550"/>
          </a:xfrm>
          <a:prstGeom prst="rect">
            <a:avLst/>
          </a:prstGeom>
          <a:noFill/>
          <a:ln w="920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9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73448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The VUT adopted the mission for the Science and Technology Park to serve as a bridge between VUT and the Southern </a:t>
            </a:r>
            <a:r>
              <a:rPr lang="en-GB" sz="3200" b="1" i="1" dirty="0" smtClean="0">
                <a:solidFill>
                  <a:schemeClr val="bg1"/>
                </a:solidFill>
              </a:rPr>
              <a:t>Gauteng</a:t>
            </a:r>
            <a:r>
              <a:rPr lang="en-GB" sz="3200" b="1" i="1" baseline="30000" dirty="0">
                <a:solidFill>
                  <a:schemeClr val="bg1"/>
                </a:solidFill>
              </a:rPr>
              <a:t>1</a:t>
            </a:r>
            <a:r>
              <a:rPr lang="en-GB" sz="3200" baseline="30000" dirty="0"/>
              <a:t> </a:t>
            </a:r>
            <a:r>
              <a:rPr lang="en-GB" sz="3200" b="1" i="1" dirty="0" smtClean="0">
                <a:solidFill>
                  <a:schemeClr val="bg1"/>
                </a:solidFill>
              </a:rPr>
              <a:t>Region’s Community</a:t>
            </a:r>
            <a:r>
              <a:rPr lang="en-GB" sz="3200" baseline="30000" dirty="0" smtClean="0"/>
              <a:t> </a:t>
            </a:r>
            <a:r>
              <a:rPr lang="en-GB" sz="3200" b="1" i="1" baseline="30000" dirty="0" smtClean="0">
                <a:solidFill>
                  <a:schemeClr val="bg1"/>
                </a:solidFill>
              </a:rPr>
              <a:t>2</a:t>
            </a:r>
            <a:r>
              <a:rPr lang="en-GB" sz="3200" b="1" i="1" dirty="0" smtClean="0">
                <a:solidFill>
                  <a:schemeClr val="bg1"/>
                </a:solidFill>
              </a:rPr>
              <a:t> </a:t>
            </a:r>
          </a:p>
          <a:p>
            <a:endParaRPr lang="en-GB" sz="3200" b="1" i="1" dirty="0" smtClean="0">
              <a:solidFill>
                <a:schemeClr val="bg1"/>
              </a:solidFill>
            </a:endParaRPr>
          </a:p>
          <a:p>
            <a:endParaRPr lang="en-GB" sz="3200" b="1" i="1" dirty="0">
              <a:solidFill>
                <a:schemeClr val="bg1"/>
              </a:solidFill>
            </a:endParaRPr>
          </a:p>
          <a:p>
            <a:endParaRPr lang="en-GB" sz="3200" b="1" i="1" dirty="0">
              <a:solidFill>
                <a:schemeClr val="bg1"/>
              </a:solidFill>
            </a:endParaRPr>
          </a:p>
          <a:p>
            <a:r>
              <a:rPr lang="en-GB" sz="2800" b="1" i="1" baseline="30000" dirty="0" smtClean="0">
                <a:solidFill>
                  <a:schemeClr val="bg1"/>
                </a:solidFill>
              </a:rPr>
              <a:t>1</a:t>
            </a:r>
            <a:r>
              <a:rPr lang="en-GB" sz="32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Including </a:t>
            </a:r>
            <a:r>
              <a:rPr lang="en-US" sz="2400" dirty="0">
                <a:solidFill>
                  <a:schemeClr val="bg1"/>
                </a:solidFill>
              </a:rPr>
              <a:t>parts of North West and Northern Free State,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&amp; Northern Cape where </a:t>
            </a:r>
            <a:r>
              <a:rPr lang="en-US" sz="2400" dirty="0">
                <a:solidFill>
                  <a:schemeClr val="bg1"/>
                </a:solidFill>
              </a:rPr>
              <a:t>applicable</a:t>
            </a:r>
            <a:r>
              <a:rPr lang="en-US" sz="2400" dirty="0" smtClean="0">
                <a:solidFill>
                  <a:schemeClr val="bg1"/>
                </a:solidFill>
              </a:rPr>
              <a:t>…</a:t>
            </a:r>
            <a:endParaRPr lang="en-ZA" sz="2400" dirty="0">
              <a:solidFill>
                <a:schemeClr val="bg1"/>
              </a:solidFill>
            </a:endParaRPr>
          </a:p>
          <a:p>
            <a:r>
              <a:rPr lang="en-GB" sz="2800" b="1" i="1" baseline="30000" dirty="0" smtClean="0">
                <a:solidFill>
                  <a:schemeClr val="bg1"/>
                </a:solidFill>
              </a:rPr>
              <a:t>2</a:t>
            </a:r>
            <a:r>
              <a:rPr lang="en-GB" sz="3200" b="1" i="1" baseline="300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Community </a:t>
            </a:r>
            <a:r>
              <a:rPr lang="en-US" sz="2400" dirty="0">
                <a:solidFill>
                  <a:schemeClr val="bg1"/>
                </a:solidFill>
              </a:rPr>
              <a:t>also includes commerce and industry</a:t>
            </a:r>
            <a:r>
              <a:rPr lang="en-US" sz="2400" dirty="0" smtClean="0">
                <a:solidFill>
                  <a:schemeClr val="bg1"/>
                </a:solidFill>
              </a:rPr>
              <a:t>…</a:t>
            </a:r>
            <a:endParaRPr lang="en-ZA" sz="2400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045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375" y="-2536825"/>
            <a:ext cx="16162338" cy="1193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Examples &amp; Successes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1748" name="Picture 4" descr="C:\Users\eon\Documents\Boschpoort coll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696200" cy="5772150"/>
          </a:xfrm>
          <a:prstGeom prst="rect">
            <a:avLst/>
          </a:prstGeom>
          <a:noFill/>
          <a:ln w="984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6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725" y="-2538413"/>
            <a:ext cx="16173450" cy="1193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1030" descr="C:\Users\eon\Documents\Prof De Beer-nuut\pictures\USB COV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573463"/>
            <a:ext cx="4818063" cy="28797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Success Stories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5845" name="Picture 1027" descr="C:\Users\eon\Documents\Prof De Beer-nuut\pictures\Domisani Mabus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30275"/>
            <a:ext cx="2895600" cy="217170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1028" descr="C:\Users\eon\Documents\Prof De Beer-nuut\pictures\USB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1597025"/>
            <a:ext cx="3886200" cy="232886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1029" descr="C:\Users\eon\Documents\Prof De Beer-nuut\pictures\US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2879725"/>
            <a:ext cx="3881437" cy="2316163"/>
          </a:xfrm>
          <a:prstGeom prst="rect">
            <a:avLst/>
          </a:prstGeom>
          <a:noFill/>
          <a:ln w="444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725" y="-2538413"/>
            <a:ext cx="16173450" cy="1193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Examples &amp; Successes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37892" name="Picture 7" descr="C:\Users\eon\Documents\Prof De Beer-nuut\pictures\LOCK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2954338"/>
            <a:ext cx="6172200" cy="353377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6" descr="C:\Users\eon\Documents\Prof De Beer-nuut\pictures\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41438"/>
            <a:ext cx="5691188" cy="3379787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44538"/>
            <a:ext cx="3017837" cy="2292350"/>
          </a:xfrm>
          <a:prstGeom prst="rect">
            <a:avLst/>
          </a:prstGeom>
          <a:noFill/>
          <a:ln w="952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9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200" y="-2533650"/>
            <a:ext cx="16230600" cy="1192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Project Examples &amp; Successes</a:t>
            </a:r>
          </a:p>
        </p:txBody>
      </p:sp>
      <p:pic>
        <p:nvPicPr>
          <p:cNvPr id="38916" name="Picture 3" descr="C:\Users\eon\Documents\Prof De Beer-nuut\pictures\UP PINTER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577975"/>
            <a:ext cx="8353425" cy="4946650"/>
          </a:xfrm>
          <a:prstGeom prst="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44538"/>
            <a:ext cx="3017837" cy="2292350"/>
          </a:xfrm>
          <a:prstGeom prst="rect">
            <a:avLst/>
          </a:prstGeom>
          <a:noFill/>
          <a:ln w="952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6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-381000" y="0"/>
          <a:ext cx="10287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Bitmap Image" r:id="rId3" imgW="8078328" imgH="4866667" progId="Paint.Picture">
                  <p:embed/>
                </p:oleObj>
              </mc:Choice>
              <mc:Fallback>
                <p:oleObj name="Bitmap Image" r:id="rId3" imgW="8078328" imgH="48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0"/>
                        <a:ext cx="10287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-304800"/>
            <a:ext cx="4343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Way Forward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6629400" y="1524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7620000" y="6096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2667000" y="17526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6400800" y="6096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2" name="TextBox 1"/>
          <p:cNvSpPr txBox="1"/>
          <p:nvPr/>
        </p:nvSpPr>
        <p:spPr>
          <a:xfrm>
            <a:off x="3864496" y="783104"/>
            <a:ext cx="2764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</a:p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I2P Labs </a:t>
            </a:r>
          </a:p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create local</a:t>
            </a:r>
          </a:p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3G SP </a:t>
            </a:r>
          </a:p>
          <a:p>
            <a:pPr algn="ctr"/>
            <a:r>
              <a:rPr lang="en-Z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</a:t>
            </a:r>
            <a:r>
              <a:rPr lang="en-ZA" sz="2400" b="1" dirty="0" smtClean="0">
                <a:solidFill>
                  <a:srgbClr val="FF0000"/>
                </a:solidFill>
              </a:rPr>
              <a:t> </a:t>
            </a:r>
            <a:endParaRPr lang="en-Z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Way Forward</a:t>
            </a:r>
          </a:p>
        </p:txBody>
      </p:sp>
      <p:graphicFrame>
        <p:nvGraphicFramePr>
          <p:cNvPr id="45059" name="Object 6"/>
          <p:cNvGraphicFramePr>
            <a:graphicFrameLocks noChangeAspect="1"/>
          </p:cNvGraphicFramePr>
          <p:nvPr/>
        </p:nvGraphicFramePr>
        <p:xfrm>
          <a:off x="0" y="633413"/>
          <a:ext cx="9144000" cy="6224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Bitmap Image" r:id="rId3" imgW="5695238" imgH="3877216" progId="Paint.Picture">
                  <p:embed/>
                </p:oleObj>
              </mc:Choice>
              <mc:Fallback>
                <p:oleObj name="Bitmap Image" r:id="rId3" imgW="5695238" imgH="38772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3413"/>
                        <a:ext cx="9144000" cy="6224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AutoShape 7"/>
          <p:cNvSpPr>
            <a:spLocks noChangeArrowheads="1"/>
          </p:cNvSpPr>
          <p:nvPr/>
        </p:nvSpPr>
        <p:spPr bwMode="auto">
          <a:xfrm>
            <a:off x="838200" y="61722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1" name="AutoShape 8"/>
          <p:cNvSpPr>
            <a:spLocks noChangeArrowheads="1"/>
          </p:cNvSpPr>
          <p:nvPr/>
        </p:nvSpPr>
        <p:spPr bwMode="auto">
          <a:xfrm>
            <a:off x="914400" y="54864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2" name="AutoShape 9"/>
          <p:cNvSpPr>
            <a:spLocks noChangeArrowheads="1"/>
          </p:cNvSpPr>
          <p:nvPr/>
        </p:nvSpPr>
        <p:spPr bwMode="auto">
          <a:xfrm>
            <a:off x="1676400" y="57150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3" name="AutoShape 10"/>
          <p:cNvSpPr>
            <a:spLocks noChangeArrowheads="1"/>
          </p:cNvSpPr>
          <p:nvPr/>
        </p:nvSpPr>
        <p:spPr bwMode="auto">
          <a:xfrm>
            <a:off x="5105400" y="41910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4" name="AutoShape 11"/>
          <p:cNvSpPr>
            <a:spLocks noChangeArrowheads="1"/>
          </p:cNvSpPr>
          <p:nvPr/>
        </p:nvSpPr>
        <p:spPr bwMode="auto">
          <a:xfrm>
            <a:off x="533400" y="61722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5" name="AutoShape 12"/>
          <p:cNvSpPr>
            <a:spLocks noChangeArrowheads="1"/>
          </p:cNvSpPr>
          <p:nvPr/>
        </p:nvSpPr>
        <p:spPr bwMode="auto">
          <a:xfrm>
            <a:off x="1066800" y="61722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6" name="AutoShape 13"/>
          <p:cNvSpPr>
            <a:spLocks noChangeArrowheads="1"/>
          </p:cNvSpPr>
          <p:nvPr/>
        </p:nvSpPr>
        <p:spPr bwMode="auto">
          <a:xfrm>
            <a:off x="685800" y="55626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7" name="AutoShape 14"/>
          <p:cNvSpPr>
            <a:spLocks noChangeArrowheads="1"/>
          </p:cNvSpPr>
          <p:nvPr/>
        </p:nvSpPr>
        <p:spPr bwMode="auto">
          <a:xfrm>
            <a:off x="3124200" y="762000"/>
            <a:ext cx="609600" cy="45720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8" name="AutoShape 15"/>
          <p:cNvSpPr>
            <a:spLocks noChangeArrowheads="1"/>
          </p:cNvSpPr>
          <p:nvPr/>
        </p:nvSpPr>
        <p:spPr bwMode="auto">
          <a:xfrm>
            <a:off x="2971800" y="23622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69" name="AutoShape 16"/>
          <p:cNvSpPr>
            <a:spLocks noChangeArrowheads="1"/>
          </p:cNvSpPr>
          <p:nvPr/>
        </p:nvSpPr>
        <p:spPr bwMode="auto">
          <a:xfrm>
            <a:off x="2057400" y="51054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70" name="AutoShape 17"/>
          <p:cNvSpPr>
            <a:spLocks noChangeArrowheads="1"/>
          </p:cNvSpPr>
          <p:nvPr/>
        </p:nvSpPr>
        <p:spPr bwMode="auto">
          <a:xfrm>
            <a:off x="3352800" y="17526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71" name="AutoShape 18"/>
          <p:cNvSpPr>
            <a:spLocks noChangeArrowheads="1"/>
          </p:cNvSpPr>
          <p:nvPr/>
        </p:nvSpPr>
        <p:spPr bwMode="auto">
          <a:xfrm>
            <a:off x="3962400" y="16764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72" name="AutoShape 19"/>
          <p:cNvSpPr>
            <a:spLocks noChangeArrowheads="1"/>
          </p:cNvSpPr>
          <p:nvPr/>
        </p:nvSpPr>
        <p:spPr bwMode="auto">
          <a:xfrm>
            <a:off x="4572000" y="15240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73" name="AutoShape 20"/>
          <p:cNvSpPr>
            <a:spLocks noChangeArrowheads="1"/>
          </p:cNvSpPr>
          <p:nvPr/>
        </p:nvSpPr>
        <p:spPr bwMode="auto">
          <a:xfrm>
            <a:off x="5257800" y="19050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74" name="AutoShape 21"/>
          <p:cNvSpPr>
            <a:spLocks noChangeArrowheads="1"/>
          </p:cNvSpPr>
          <p:nvPr/>
        </p:nvSpPr>
        <p:spPr bwMode="auto">
          <a:xfrm>
            <a:off x="5943600" y="21336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sp>
        <p:nvSpPr>
          <p:cNvPr id="45075" name="AutoShape 22"/>
          <p:cNvSpPr>
            <a:spLocks noChangeArrowheads="1"/>
          </p:cNvSpPr>
          <p:nvPr/>
        </p:nvSpPr>
        <p:spPr bwMode="auto">
          <a:xfrm>
            <a:off x="6096000" y="3581400"/>
            <a:ext cx="609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77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63367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smtClean="0">
                <a:solidFill>
                  <a:schemeClr val="bg1"/>
                </a:solidFill>
              </a:rPr>
              <a:t>Extensions:</a:t>
            </a:r>
          </a:p>
          <a:p>
            <a:endParaRPr lang="en-ZA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err="1" smtClean="0">
                <a:solidFill>
                  <a:schemeClr val="bg1"/>
                </a:solidFill>
              </a:rPr>
              <a:t>Boschpoort</a:t>
            </a:r>
            <a:r>
              <a:rPr lang="en-ZA" sz="2800" b="1" dirty="0" smtClean="0">
                <a:solidFill>
                  <a:schemeClr val="bg1"/>
                </a:solidFill>
              </a:rPr>
              <a:t> – </a:t>
            </a:r>
            <a:r>
              <a:rPr lang="en-ZA" sz="2800" b="1" dirty="0" err="1" smtClean="0">
                <a:solidFill>
                  <a:schemeClr val="bg1"/>
                </a:solidFill>
              </a:rPr>
              <a:t>Wohlers</a:t>
            </a:r>
            <a:r>
              <a:rPr lang="en-ZA" sz="2800" b="1" dirty="0" smtClean="0">
                <a:solidFill>
                  <a:schemeClr val="bg1"/>
                </a:solidFill>
              </a:rPr>
              <a:t> Associates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Colorado State University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Massey University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NUS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Loughborough University (</a:t>
            </a:r>
            <a:r>
              <a:rPr lang="en-ZA" sz="2800" b="1" dirty="0" err="1" smtClean="0">
                <a:solidFill>
                  <a:schemeClr val="bg1"/>
                </a:solidFill>
              </a:rPr>
              <a:t>DreamLab</a:t>
            </a:r>
            <a:r>
              <a:rPr lang="en-ZA" sz="2800" b="1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Benin – Materialise &amp; EADS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ZA" sz="2800" b="1" dirty="0" smtClean="0">
                <a:solidFill>
                  <a:schemeClr val="bg1"/>
                </a:solidFill>
              </a:rPr>
              <a:t>Senegal – EADS</a:t>
            </a:r>
          </a:p>
          <a:p>
            <a:pPr marL="457200" indent="-457200">
              <a:buFont typeface="Arial" pitchFamily="34" charset="0"/>
              <a:buChar char="•"/>
            </a:pPr>
            <a:endParaRPr lang="en-Z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34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44624"/>
            <a:ext cx="813690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600" b="1" dirty="0" smtClean="0">
                <a:solidFill>
                  <a:schemeClr val="bg1"/>
                </a:solidFill>
              </a:rPr>
              <a:t>Conclusions:</a:t>
            </a:r>
          </a:p>
          <a:p>
            <a:endParaRPr lang="en-ZA" sz="1200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sz="2200" b="1" dirty="0">
                <a:solidFill>
                  <a:schemeClr val="bg1"/>
                </a:solidFill>
              </a:rPr>
              <a:t>Unleash potential through synergistic </a:t>
            </a:r>
            <a:r>
              <a:rPr lang="en-ZA" sz="2200" b="1" dirty="0" smtClean="0">
                <a:solidFill>
                  <a:schemeClr val="bg1"/>
                </a:solidFill>
              </a:rPr>
              <a:t>relationships.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sz="2200" b="1" dirty="0" smtClean="0">
                <a:solidFill>
                  <a:schemeClr val="bg1"/>
                </a:solidFill>
              </a:rPr>
              <a:t>Using </a:t>
            </a:r>
            <a:r>
              <a:rPr lang="en-ZA" sz="2200" b="1" dirty="0">
                <a:solidFill>
                  <a:schemeClr val="bg1"/>
                </a:solidFill>
              </a:rPr>
              <a:t>above-mentioned to establish platforms for sustainable development based on cutting edge research, innovation, technology transfer and demonstration, focusing on real </a:t>
            </a:r>
            <a:r>
              <a:rPr lang="en-ZA" sz="2200" b="1" dirty="0" smtClean="0">
                <a:solidFill>
                  <a:schemeClr val="bg1"/>
                </a:solidFill>
              </a:rPr>
              <a:t>needs.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sz="2200" b="1" dirty="0" smtClean="0">
                <a:solidFill>
                  <a:schemeClr val="bg1"/>
                </a:solidFill>
              </a:rPr>
              <a:t>Use research, innovation, technology transfer and demonstration to </a:t>
            </a:r>
            <a:r>
              <a:rPr lang="en-ZA" sz="2200" b="1" dirty="0">
                <a:solidFill>
                  <a:schemeClr val="bg1"/>
                </a:solidFill>
              </a:rPr>
              <a:t>stimulate regional innovation and economic </a:t>
            </a:r>
            <a:r>
              <a:rPr lang="en-ZA" sz="2200" b="1" dirty="0" smtClean="0">
                <a:solidFill>
                  <a:schemeClr val="bg1"/>
                </a:solidFill>
              </a:rPr>
              <a:t>development.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sz="2200" b="1" dirty="0" smtClean="0">
                <a:solidFill>
                  <a:schemeClr val="bg1"/>
                </a:solidFill>
              </a:rPr>
              <a:t>Modern </a:t>
            </a:r>
            <a:r>
              <a:rPr lang="en-ZA" sz="2200" b="1" dirty="0">
                <a:solidFill>
                  <a:schemeClr val="bg1"/>
                </a:solidFill>
              </a:rPr>
              <a:t>buildings only do not play a leading role to attract tenants, activities or </a:t>
            </a:r>
            <a:r>
              <a:rPr lang="en-ZA" sz="2200" b="1" dirty="0" smtClean="0">
                <a:solidFill>
                  <a:schemeClr val="bg1"/>
                </a:solidFill>
              </a:rPr>
              <a:t>users.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sz="2200" b="1" dirty="0" smtClean="0">
                <a:solidFill>
                  <a:schemeClr val="bg1"/>
                </a:solidFill>
              </a:rPr>
              <a:t>Well-utilised </a:t>
            </a:r>
            <a:r>
              <a:rPr lang="en-ZA" sz="2200" b="1" dirty="0">
                <a:solidFill>
                  <a:schemeClr val="bg1"/>
                </a:solidFill>
              </a:rPr>
              <a:t>facilities, irrespective of its </a:t>
            </a:r>
            <a:r>
              <a:rPr lang="en-ZA" sz="2200" b="1" dirty="0" smtClean="0">
                <a:solidFill>
                  <a:schemeClr val="bg1"/>
                </a:solidFill>
              </a:rPr>
              <a:t>“</a:t>
            </a:r>
            <a:r>
              <a:rPr lang="en-ZA" sz="2200" b="1" dirty="0">
                <a:solidFill>
                  <a:schemeClr val="bg1"/>
                </a:solidFill>
              </a:rPr>
              <a:t>high-tech</a:t>
            </a:r>
            <a:r>
              <a:rPr lang="en-ZA" sz="2200" b="1" dirty="0" smtClean="0">
                <a:solidFill>
                  <a:schemeClr val="bg1"/>
                </a:solidFill>
              </a:rPr>
              <a:t>”-rating </a:t>
            </a:r>
            <a:r>
              <a:rPr lang="en-ZA" sz="2200" b="1" dirty="0">
                <a:solidFill>
                  <a:schemeClr val="bg1"/>
                </a:solidFill>
              </a:rPr>
              <a:t>or aesthetic appearance, can become </a:t>
            </a:r>
            <a:r>
              <a:rPr lang="en-ZA" sz="2200" b="1" dirty="0" smtClean="0">
                <a:solidFill>
                  <a:schemeClr val="bg1"/>
                </a:solidFill>
              </a:rPr>
              <a:t>instruments </a:t>
            </a:r>
            <a:r>
              <a:rPr lang="en-ZA" sz="2200" b="1" dirty="0">
                <a:solidFill>
                  <a:schemeClr val="bg1"/>
                </a:solidFill>
              </a:rPr>
              <a:t>to showcase </a:t>
            </a:r>
            <a:r>
              <a:rPr lang="en-ZA" sz="2200" b="1" dirty="0" smtClean="0">
                <a:solidFill>
                  <a:schemeClr val="bg1"/>
                </a:solidFill>
              </a:rPr>
              <a:t> unique </a:t>
            </a:r>
            <a:r>
              <a:rPr lang="en-ZA" sz="2200" b="1" dirty="0">
                <a:solidFill>
                  <a:schemeClr val="bg1"/>
                </a:solidFill>
              </a:rPr>
              <a:t>local technology- </a:t>
            </a:r>
            <a:r>
              <a:rPr lang="en-ZA" sz="2200" b="1" dirty="0" smtClean="0">
                <a:solidFill>
                  <a:schemeClr val="bg1"/>
                </a:solidFill>
              </a:rPr>
              <a:t>or </a:t>
            </a:r>
            <a:r>
              <a:rPr lang="en-ZA" sz="2200" b="1" dirty="0">
                <a:solidFill>
                  <a:schemeClr val="bg1"/>
                </a:solidFill>
              </a:rPr>
              <a:t>development  </a:t>
            </a:r>
            <a:r>
              <a:rPr lang="en-ZA" sz="2200" b="1" dirty="0" smtClean="0">
                <a:solidFill>
                  <a:schemeClr val="bg1"/>
                </a:solidFill>
              </a:rPr>
              <a:t>platforms </a:t>
            </a:r>
            <a:r>
              <a:rPr lang="en-ZA" sz="2200" b="1" dirty="0">
                <a:solidFill>
                  <a:schemeClr val="bg1"/>
                </a:solidFill>
              </a:rPr>
              <a:t>and </a:t>
            </a:r>
            <a:r>
              <a:rPr lang="en-ZA" sz="2200" b="1" dirty="0" smtClean="0">
                <a:solidFill>
                  <a:schemeClr val="bg1"/>
                </a:solidFill>
              </a:rPr>
              <a:t> products</a:t>
            </a:r>
            <a:r>
              <a:rPr lang="en-ZA" sz="2200" b="1" dirty="0">
                <a:solidFill>
                  <a:schemeClr val="bg1"/>
                </a:solidFill>
              </a:rPr>
              <a:t>, in addition </a:t>
            </a:r>
            <a:r>
              <a:rPr lang="en-ZA" sz="2200" b="1" dirty="0" smtClean="0">
                <a:solidFill>
                  <a:schemeClr val="bg1"/>
                </a:solidFill>
              </a:rPr>
              <a:t>to attracting </a:t>
            </a:r>
            <a:r>
              <a:rPr lang="en-ZA" sz="2200" b="1" dirty="0">
                <a:solidFill>
                  <a:schemeClr val="bg1"/>
                </a:solidFill>
              </a:rPr>
              <a:t>or </a:t>
            </a:r>
            <a:r>
              <a:rPr lang="en-ZA" sz="2200" b="1" dirty="0" smtClean="0">
                <a:solidFill>
                  <a:schemeClr val="bg1"/>
                </a:solidFill>
              </a:rPr>
              <a:t>developing </a:t>
            </a:r>
          </a:p>
          <a:p>
            <a:pPr lvl="0"/>
            <a:r>
              <a:rPr lang="en-ZA" sz="2200" b="1" dirty="0">
                <a:solidFill>
                  <a:schemeClr val="bg1"/>
                </a:solidFill>
              </a:rPr>
              <a:t> </a:t>
            </a:r>
            <a:r>
              <a:rPr lang="en-ZA" sz="2200" b="1" dirty="0" smtClean="0">
                <a:solidFill>
                  <a:schemeClr val="bg1"/>
                </a:solidFill>
              </a:rPr>
              <a:t>    knowledge-based </a:t>
            </a:r>
            <a:r>
              <a:rPr lang="en-ZA" sz="2200" b="1" dirty="0">
                <a:solidFill>
                  <a:schemeClr val="bg1"/>
                </a:solidFill>
              </a:rPr>
              <a:t>companies as </a:t>
            </a:r>
            <a:r>
              <a:rPr lang="en-ZA" sz="2200" b="1" dirty="0" smtClean="0">
                <a:solidFill>
                  <a:schemeClr val="bg1"/>
                </a:solidFill>
              </a:rPr>
              <a:t>tenants.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sz="2200" b="1" dirty="0" smtClean="0">
                <a:solidFill>
                  <a:schemeClr val="bg1"/>
                </a:solidFill>
              </a:rPr>
              <a:t>Through </a:t>
            </a:r>
            <a:r>
              <a:rPr lang="en-ZA" sz="2200" b="1" dirty="0">
                <a:solidFill>
                  <a:schemeClr val="bg1"/>
                </a:solidFill>
              </a:rPr>
              <a:t>an appropriate approach, a rural science park </a:t>
            </a:r>
            <a:endParaRPr lang="en-ZA" sz="2200" b="1" dirty="0" smtClean="0">
              <a:solidFill>
                <a:schemeClr val="bg1"/>
              </a:solidFill>
            </a:endParaRPr>
          </a:p>
          <a:p>
            <a:pPr lvl="0"/>
            <a:r>
              <a:rPr lang="en-ZA" sz="2200" b="1" dirty="0">
                <a:solidFill>
                  <a:schemeClr val="bg1"/>
                </a:solidFill>
              </a:rPr>
              <a:t> </a:t>
            </a:r>
            <a:r>
              <a:rPr lang="en-ZA" sz="2200" b="1" dirty="0" smtClean="0">
                <a:solidFill>
                  <a:schemeClr val="bg1"/>
                </a:solidFill>
              </a:rPr>
              <a:t>    model </a:t>
            </a:r>
            <a:r>
              <a:rPr lang="en-ZA" sz="2200" b="1" dirty="0">
                <a:solidFill>
                  <a:schemeClr val="bg1"/>
                </a:solidFill>
              </a:rPr>
              <a:t>can </a:t>
            </a:r>
            <a:r>
              <a:rPr lang="en-ZA" sz="2200" b="1" dirty="0" smtClean="0">
                <a:solidFill>
                  <a:schemeClr val="bg1"/>
                </a:solidFill>
              </a:rPr>
              <a:t>serve </a:t>
            </a:r>
            <a:r>
              <a:rPr lang="en-ZA" sz="2200" b="1" dirty="0">
                <a:solidFill>
                  <a:schemeClr val="bg1"/>
                </a:solidFill>
              </a:rPr>
              <a:t>as bridge between the communities, </a:t>
            </a:r>
            <a:endParaRPr lang="en-ZA" sz="2200" b="1" dirty="0" smtClean="0">
              <a:solidFill>
                <a:schemeClr val="bg1"/>
              </a:solidFill>
            </a:endParaRPr>
          </a:p>
          <a:p>
            <a:pPr lvl="0"/>
            <a:r>
              <a:rPr lang="en-ZA" sz="2200" b="1" dirty="0">
                <a:solidFill>
                  <a:schemeClr val="bg1"/>
                </a:solidFill>
              </a:rPr>
              <a:t> </a:t>
            </a:r>
            <a:r>
              <a:rPr lang="en-ZA" sz="2200" b="1" dirty="0" smtClean="0">
                <a:solidFill>
                  <a:schemeClr val="bg1"/>
                </a:solidFill>
              </a:rPr>
              <a:t>    industry and </a:t>
            </a:r>
            <a:r>
              <a:rPr lang="en-ZA" sz="2200" b="1" dirty="0">
                <a:solidFill>
                  <a:schemeClr val="bg1"/>
                </a:solidFill>
              </a:rPr>
              <a:t>university.</a:t>
            </a: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72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13690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dirty="0" smtClean="0">
                <a:solidFill>
                  <a:schemeClr val="bg1"/>
                </a:solidFill>
              </a:rPr>
              <a:t>Acknowledgements:</a:t>
            </a:r>
          </a:p>
          <a:p>
            <a:endParaRPr lang="en-ZA" dirty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b="1" dirty="0" smtClean="0">
                <a:solidFill>
                  <a:schemeClr val="bg1"/>
                </a:solidFill>
              </a:rPr>
              <a:t>DST for Regional Innovation Forum and SP Feasibility plan support.</a:t>
            </a:r>
          </a:p>
          <a:p>
            <a:pPr lvl="0"/>
            <a:r>
              <a:rPr lang="en-ZA" b="1" dirty="0" smtClean="0">
                <a:solidFill>
                  <a:schemeClr val="bg1"/>
                </a:solidFill>
              </a:rPr>
              <a:t>      (Special mentioning of Johann Strauss’s efforts)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b="1" dirty="0" smtClean="0">
                <a:solidFill>
                  <a:schemeClr val="bg1"/>
                </a:solidFill>
              </a:rPr>
              <a:t>VUT Executive Management for buy-in.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ZA" b="1" dirty="0" smtClean="0">
                <a:solidFill>
                  <a:schemeClr val="bg1"/>
                </a:solidFill>
              </a:rPr>
              <a:t>Consultant team – helping is to achieve full membership of IASP.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ZA" sz="1000" b="1" dirty="0" smtClean="0">
              <a:solidFill>
                <a:schemeClr val="bg1"/>
              </a:solidFill>
            </a:endParaRPr>
          </a:p>
          <a:p>
            <a:pPr lvl="0"/>
            <a:endParaRPr lang="en-ZA" sz="2400" b="1" dirty="0" smtClean="0">
              <a:solidFill>
                <a:schemeClr val="bg1"/>
              </a:solidFill>
            </a:endParaRPr>
          </a:p>
          <a:p>
            <a:pPr lvl="0"/>
            <a:r>
              <a:rPr lang="en-ZA" sz="2400" b="1" dirty="0" smtClean="0">
                <a:solidFill>
                  <a:schemeClr val="bg1"/>
                </a:solidFill>
              </a:rPr>
              <a:t>Special greetings from Dr Neville </a:t>
            </a:r>
            <a:r>
              <a:rPr lang="en-ZA" sz="2400" b="1" dirty="0" err="1" smtClean="0">
                <a:solidFill>
                  <a:schemeClr val="bg1"/>
                </a:solidFill>
              </a:rPr>
              <a:t>Comins</a:t>
            </a:r>
            <a:r>
              <a:rPr lang="en-ZA" sz="2400" b="1" dirty="0" smtClean="0">
                <a:solidFill>
                  <a:schemeClr val="bg1"/>
                </a:solidFill>
              </a:rPr>
              <a:t>, one of our consultants and mentor</a:t>
            </a:r>
            <a:endParaRPr lang="en-ZA" sz="2400" b="1" dirty="0">
              <a:solidFill>
                <a:schemeClr val="bg1"/>
              </a:solidFill>
            </a:endParaRPr>
          </a:p>
          <a:p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Neville is writing a chapter in a book entitled</a:t>
            </a:r>
            <a:r>
              <a:rPr lang="en-ZA" dirty="0">
                <a:solidFill>
                  <a:schemeClr val="bg1"/>
                </a:solidFill>
              </a:rPr>
              <a:t>’ Innovation Africa’ and is </a:t>
            </a:r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focusing on ‘Emerging </a:t>
            </a:r>
            <a:r>
              <a:rPr lang="en-ZA" dirty="0">
                <a:solidFill>
                  <a:schemeClr val="bg1"/>
                </a:solidFill>
              </a:rPr>
              <a:t>Innovation Hubs/Centres’.  </a:t>
            </a:r>
            <a:endParaRPr lang="en-ZA" dirty="0" smtClean="0">
              <a:solidFill>
                <a:schemeClr val="bg1"/>
              </a:solidFill>
            </a:endParaRPr>
          </a:p>
          <a:p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The aim is to learn from projects South </a:t>
            </a:r>
            <a:r>
              <a:rPr lang="en-ZA" dirty="0">
                <a:solidFill>
                  <a:schemeClr val="bg1"/>
                </a:solidFill>
              </a:rPr>
              <a:t>Africa and other Southern African </a:t>
            </a:r>
            <a:endParaRPr lang="en-ZA" dirty="0" smtClean="0">
              <a:solidFill>
                <a:schemeClr val="bg1"/>
              </a:solidFill>
            </a:endParaRPr>
          </a:p>
          <a:p>
            <a:r>
              <a:rPr lang="en-ZA" dirty="0" smtClean="0">
                <a:solidFill>
                  <a:schemeClr val="bg1"/>
                </a:solidFill>
              </a:rPr>
              <a:t>countries </a:t>
            </a:r>
            <a:r>
              <a:rPr lang="en-ZA" dirty="0">
                <a:solidFill>
                  <a:schemeClr val="bg1"/>
                </a:solidFill>
              </a:rPr>
              <a:t>involved, such as Namibia, Botswana, etc. </a:t>
            </a:r>
            <a:r>
              <a:rPr lang="en-ZA" dirty="0" smtClean="0">
                <a:solidFill>
                  <a:schemeClr val="bg1"/>
                </a:solidFill>
              </a:rPr>
              <a:t>, and he would like </a:t>
            </a:r>
          </a:p>
          <a:p>
            <a:r>
              <a:rPr lang="en-ZA" dirty="0" smtClean="0">
                <a:solidFill>
                  <a:schemeClr val="bg1"/>
                </a:solidFill>
              </a:rPr>
              <a:t>to hear from you to get your inputs:</a:t>
            </a:r>
          </a:p>
          <a:p>
            <a:endParaRPr lang="en-ZA" dirty="0">
              <a:solidFill>
                <a:schemeClr val="bg1"/>
              </a:solidFill>
            </a:endParaRPr>
          </a:p>
          <a:p>
            <a:r>
              <a:rPr lang="en-ZA" sz="2400" dirty="0">
                <a:solidFill>
                  <a:schemeClr val="bg1"/>
                </a:solidFill>
              </a:rPr>
              <a:t>nrc.innovate@mweb.co.za.</a:t>
            </a:r>
            <a:r>
              <a:rPr lang="en-ZA" dirty="0">
                <a:solidFill>
                  <a:schemeClr val="bg1"/>
                </a:solidFill>
              </a:rPr>
              <a:t> </a:t>
            </a:r>
          </a:p>
          <a:p>
            <a:endParaRPr lang="en-ZA" dirty="0" smtClean="0">
              <a:solidFill>
                <a:schemeClr val="bg1"/>
              </a:solidFill>
            </a:endParaRPr>
          </a:p>
          <a:p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71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8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031245"/>
            <a:ext cx="73448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Early Foci</a:t>
            </a:r>
            <a:r>
              <a:rPr lang="en-ZA" sz="3200" dirty="0" smtClean="0">
                <a:solidFill>
                  <a:schemeClr val="bg1"/>
                </a:solidFill>
              </a:rPr>
              <a:t>:</a:t>
            </a:r>
            <a:endParaRPr lang="en-ZA" b="1" dirty="0">
              <a:solidFill>
                <a:schemeClr val="bg1"/>
              </a:solidFill>
            </a:endParaRPr>
          </a:p>
          <a:p>
            <a:pPr lvl="0"/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ZA" sz="2600" b="1" dirty="0" smtClean="0">
                <a:solidFill>
                  <a:schemeClr val="bg1"/>
                </a:solidFill>
              </a:rPr>
              <a:t>Advanced Manufacturing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2600" b="1" dirty="0" smtClean="0">
                <a:solidFill>
                  <a:schemeClr val="bg1"/>
                </a:solidFill>
              </a:rPr>
              <a:t>Renewable Energy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2600" b="1" dirty="0" smtClean="0">
                <a:solidFill>
                  <a:schemeClr val="bg1"/>
                </a:solidFill>
              </a:rPr>
              <a:t>Water Quality and Resource Management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2600" b="1" dirty="0" smtClean="0">
                <a:solidFill>
                  <a:schemeClr val="bg1"/>
                </a:solidFill>
              </a:rPr>
              <a:t>Waste &amp; Wastewater Management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2600" b="1" dirty="0" smtClean="0">
                <a:solidFill>
                  <a:schemeClr val="bg1"/>
                </a:solidFill>
              </a:rPr>
              <a:t>Sustainable Livelihoods, Nutrition &amp; Food Valley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2600" b="1" dirty="0" smtClean="0">
                <a:solidFill>
                  <a:schemeClr val="bg1"/>
                </a:solidFill>
              </a:rPr>
              <a:t>Chemical- and Biotechnology</a:t>
            </a:r>
          </a:p>
          <a:p>
            <a:pPr marL="285750" indent="-285750">
              <a:buFont typeface="Arial" pitchFamily="34" charset="0"/>
              <a:buChar char="•"/>
            </a:pPr>
            <a:endParaRPr lang="en-Z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97932" y="2960948"/>
            <a:ext cx="1170602" cy="1008112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dirty="0" smtClean="0">
                <a:solidFill>
                  <a:schemeClr val="tx1"/>
                </a:solidFill>
              </a:rPr>
              <a:t>DST, </a:t>
            </a:r>
            <a:r>
              <a:rPr lang="en-ZA" sz="1200" dirty="0" err="1" smtClean="0">
                <a:solidFill>
                  <a:schemeClr val="tx1"/>
                </a:solidFill>
              </a:rPr>
              <a:t>dti</a:t>
            </a:r>
            <a:r>
              <a:rPr lang="en-ZA" sz="1200" dirty="0" smtClean="0">
                <a:solidFill>
                  <a:schemeClr val="tx1"/>
                </a:solidFill>
              </a:rPr>
              <a:t>, IDC, TIA, NFTN, </a:t>
            </a:r>
            <a:r>
              <a:rPr lang="en-ZA" sz="1200" dirty="0" err="1" smtClean="0">
                <a:solidFill>
                  <a:schemeClr val="tx1"/>
                </a:solidFill>
              </a:rPr>
              <a:t>seda</a:t>
            </a:r>
            <a:r>
              <a:rPr lang="en-ZA" sz="1200" dirty="0" smtClean="0">
                <a:solidFill>
                  <a:schemeClr val="tx1"/>
                </a:solidFill>
              </a:rPr>
              <a:t>, etc.</a:t>
            </a:r>
            <a:endParaRPr lang="en-ZA" sz="12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9512" y="2636912"/>
            <a:ext cx="1296144" cy="648072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200" dirty="0" smtClean="0">
                <a:solidFill>
                  <a:schemeClr val="tx1"/>
                </a:solidFill>
              </a:rPr>
              <a:t>The Innovation Hub</a:t>
            </a:r>
            <a:endParaRPr lang="en-ZA" sz="12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75656" y="3068960"/>
            <a:ext cx="288032" cy="108012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9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936" y="-231776"/>
            <a:ext cx="13797934" cy="776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13792"/>
            <a:ext cx="8229600" cy="1143000"/>
          </a:xfrm>
        </p:spPr>
        <p:txBody>
          <a:bodyPr/>
          <a:lstStyle/>
          <a:p>
            <a:r>
              <a:rPr lang="en-ZA" dirty="0" smtClean="0"/>
              <a:t>VUT SG STP</a:t>
            </a:r>
            <a:endParaRPr lang="en-ZA" dirty="0"/>
          </a:p>
        </p:txBody>
      </p:sp>
      <p:sp>
        <p:nvSpPr>
          <p:cNvPr id="5" name="Parallelogram 4"/>
          <p:cNvSpPr/>
          <p:nvPr/>
        </p:nvSpPr>
        <p:spPr>
          <a:xfrm rot="20283037">
            <a:off x="4714798" y="2123574"/>
            <a:ext cx="1703727" cy="1094447"/>
          </a:xfrm>
          <a:prstGeom prst="parallelogram">
            <a:avLst/>
          </a:pr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Left Brace 2"/>
          <p:cNvSpPr/>
          <p:nvPr/>
        </p:nvSpPr>
        <p:spPr>
          <a:xfrm rot="4766969">
            <a:off x="5529437" y="2078704"/>
            <a:ext cx="861769" cy="2756340"/>
          </a:xfrm>
          <a:prstGeom prst="leftBrace">
            <a:avLst>
              <a:gd name="adj1" fmla="val 8333"/>
              <a:gd name="adj2" fmla="val 49883"/>
            </a:avLst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Box 3"/>
          <p:cNvSpPr txBox="1"/>
          <p:nvPr/>
        </p:nvSpPr>
        <p:spPr>
          <a:xfrm rot="21065475">
            <a:off x="4309798" y="3978966"/>
            <a:ext cx="400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FF0000"/>
                </a:solidFill>
              </a:rPr>
              <a:t>VUT STP – to bring Southern Gauteng into the S&amp;T Picture</a:t>
            </a:r>
            <a:endParaRPr lang="en-Z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1316"/>
            <a:ext cx="10297144" cy="69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47864" y="1340768"/>
            <a:ext cx="1080120" cy="1152128"/>
          </a:xfrm>
          <a:prstGeom prst="roundRect">
            <a:avLst/>
          </a:prstGeom>
          <a:solidFill>
            <a:schemeClr val="bg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93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1"/>
            <a:ext cx="10729192" cy="68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7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0"/>
            <a:ext cx="11791112" cy="743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4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563" y="-285750"/>
            <a:ext cx="11796713" cy="743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164288" y="620688"/>
            <a:ext cx="1800200" cy="2088232"/>
          </a:xfrm>
          <a:prstGeom prst="ellipse">
            <a:avLst/>
          </a:prstGeom>
          <a:noFill/>
          <a:ln w="5397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Oval 2"/>
          <p:cNvSpPr/>
          <p:nvPr/>
        </p:nvSpPr>
        <p:spPr>
          <a:xfrm rot="18844099">
            <a:off x="7508187" y="870826"/>
            <a:ext cx="565784" cy="81122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Oval 3"/>
          <p:cNvSpPr/>
          <p:nvPr/>
        </p:nvSpPr>
        <p:spPr>
          <a:xfrm>
            <a:off x="1979712" y="1761812"/>
            <a:ext cx="1080120" cy="123514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791068"/>
            <a:ext cx="1299668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4427984" y="1529748"/>
            <a:ext cx="647279" cy="642938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Freeform 5"/>
          <p:cNvSpPr/>
          <p:nvPr/>
        </p:nvSpPr>
        <p:spPr>
          <a:xfrm>
            <a:off x="2812473" y="387927"/>
            <a:ext cx="3422072" cy="3311237"/>
          </a:xfrm>
          <a:custGeom>
            <a:avLst/>
            <a:gdLst>
              <a:gd name="connsiteX0" fmla="*/ 0 w 3422072"/>
              <a:gd name="connsiteY0" fmla="*/ 152400 h 3311237"/>
              <a:gd name="connsiteX1" fmla="*/ 540327 w 3422072"/>
              <a:gd name="connsiteY1" fmla="*/ 3311237 h 3311237"/>
              <a:gd name="connsiteX2" fmla="*/ 3422072 w 3422072"/>
              <a:gd name="connsiteY2" fmla="*/ 2673928 h 3311237"/>
              <a:gd name="connsiteX3" fmla="*/ 2757054 w 3422072"/>
              <a:gd name="connsiteY3" fmla="*/ 1731818 h 3311237"/>
              <a:gd name="connsiteX4" fmla="*/ 1828800 w 3422072"/>
              <a:gd name="connsiteY4" fmla="*/ 1884218 h 3311237"/>
              <a:gd name="connsiteX5" fmla="*/ 1648691 w 3422072"/>
              <a:gd name="connsiteY5" fmla="*/ 0 h 3311237"/>
              <a:gd name="connsiteX6" fmla="*/ 0 w 3422072"/>
              <a:gd name="connsiteY6" fmla="*/ 152400 h 331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2072" h="3311237">
                <a:moveTo>
                  <a:pt x="0" y="152400"/>
                </a:moveTo>
                <a:lnTo>
                  <a:pt x="540327" y="3311237"/>
                </a:lnTo>
                <a:lnTo>
                  <a:pt x="3422072" y="2673928"/>
                </a:lnTo>
                <a:lnTo>
                  <a:pt x="2757054" y="1731818"/>
                </a:lnTo>
                <a:lnTo>
                  <a:pt x="1828800" y="1884218"/>
                </a:lnTo>
                <a:lnTo>
                  <a:pt x="1648691" y="0"/>
                </a:lnTo>
                <a:lnTo>
                  <a:pt x="0" y="152400"/>
                </a:lnTo>
                <a:close/>
              </a:path>
            </a:pathLst>
          </a:custGeom>
          <a:noFill/>
          <a:ln w="508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ounded Rectangle 6"/>
          <p:cNvSpPr/>
          <p:nvPr/>
        </p:nvSpPr>
        <p:spPr>
          <a:xfrm rot="19753500">
            <a:off x="5737051" y="2972595"/>
            <a:ext cx="2116282" cy="914400"/>
          </a:xfrm>
          <a:prstGeom prst="roundRect">
            <a:avLst/>
          </a:prstGeom>
          <a:solidFill>
            <a:schemeClr val="bg1">
              <a:alpha val="20000"/>
            </a:schemeClr>
          </a:solidFill>
          <a:ln w="635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ight Arrow 7"/>
          <p:cNvSpPr/>
          <p:nvPr/>
        </p:nvSpPr>
        <p:spPr>
          <a:xfrm>
            <a:off x="1189049" y="2172686"/>
            <a:ext cx="720080" cy="536234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a</a:t>
            </a:r>
            <a:endParaRPr lang="en-ZA" dirty="0"/>
          </a:p>
        </p:txBody>
      </p:sp>
      <p:sp>
        <p:nvSpPr>
          <p:cNvPr id="9" name="Left Arrow 8"/>
          <p:cNvSpPr/>
          <p:nvPr/>
        </p:nvSpPr>
        <p:spPr>
          <a:xfrm>
            <a:off x="8964488" y="1434005"/>
            <a:ext cx="900608" cy="609540"/>
          </a:xfrm>
          <a:prstGeom prst="lef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b</a:t>
            </a:r>
            <a:endParaRPr lang="en-ZA" dirty="0"/>
          </a:p>
        </p:txBody>
      </p:sp>
      <p:sp>
        <p:nvSpPr>
          <p:cNvPr id="19" name="Right Arrow 18"/>
          <p:cNvSpPr/>
          <p:nvPr/>
        </p:nvSpPr>
        <p:spPr>
          <a:xfrm>
            <a:off x="5072821" y="3692593"/>
            <a:ext cx="720080" cy="536234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g</a:t>
            </a:r>
            <a:endParaRPr lang="en-ZA" dirty="0"/>
          </a:p>
        </p:txBody>
      </p:sp>
      <p:sp>
        <p:nvSpPr>
          <p:cNvPr id="20" name="Right Arrow 19"/>
          <p:cNvSpPr/>
          <p:nvPr/>
        </p:nvSpPr>
        <p:spPr>
          <a:xfrm>
            <a:off x="2092393" y="859398"/>
            <a:ext cx="720080" cy="536234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f</a:t>
            </a:r>
            <a:endParaRPr lang="en-ZA" dirty="0"/>
          </a:p>
        </p:txBody>
      </p:sp>
      <p:sp>
        <p:nvSpPr>
          <p:cNvPr id="21" name="Right Arrow 20"/>
          <p:cNvSpPr/>
          <p:nvPr/>
        </p:nvSpPr>
        <p:spPr>
          <a:xfrm>
            <a:off x="4894947" y="982850"/>
            <a:ext cx="720080" cy="536234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d</a:t>
            </a:r>
            <a:endParaRPr lang="en-ZA" dirty="0"/>
          </a:p>
        </p:txBody>
      </p:sp>
      <p:sp>
        <p:nvSpPr>
          <p:cNvPr id="22" name="Right Arrow 21"/>
          <p:cNvSpPr/>
          <p:nvPr/>
        </p:nvSpPr>
        <p:spPr>
          <a:xfrm>
            <a:off x="6804248" y="804772"/>
            <a:ext cx="720080" cy="536234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c</a:t>
            </a:r>
            <a:endParaRPr lang="en-ZA" dirty="0"/>
          </a:p>
        </p:txBody>
      </p:sp>
      <p:sp>
        <p:nvSpPr>
          <p:cNvPr id="23" name="Left Arrow 22"/>
          <p:cNvSpPr/>
          <p:nvPr/>
        </p:nvSpPr>
        <p:spPr>
          <a:xfrm>
            <a:off x="5075263" y="1622002"/>
            <a:ext cx="900608" cy="609540"/>
          </a:xfrm>
          <a:prstGeom prst="left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/>
              <a:t>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175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500</Words>
  <Application>Microsoft Office PowerPoint</Application>
  <PresentationFormat>On-screen Show (4:3)</PresentationFormat>
  <Paragraphs>147</Paragraphs>
  <Slides>29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VUT SG STP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TTI Organogram</vt:lpstr>
      <vt:lpstr>PowerPoint Presentation</vt:lpstr>
      <vt:lpstr>I2P Lab™</vt:lpstr>
      <vt:lpstr>Project Examples &amp; Successes</vt:lpstr>
      <vt:lpstr>Success Stories</vt:lpstr>
      <vt:lpstr>Project Examples &amp; Successes</vt:lpstr>
      <vt:lpstr>Project Examples &amp; Successes</vt:lpstr>
      <vt:lpstr>Way Forward</vt:lpstr>
      <vt:lpstr>Way Forward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Deon de Beer</dc:creator>
  <cp:lastModifiedBy>Administrator</cp:lastModifiedBy>
  <cp:revision>23</cp:revision>
  <dcterms:created xsi:type="dcterms:W3CDTF">2013-04-08T19:17:07Z</dcterms:created>
  <dcterms:modified xsi:type="dcterms:W3CDTF">2013-04-23T13:38:49Z</dcterms:modified>
</cp:coreProperties>
</file>