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78" r:id="rId2"/>
    <p:sldMasterId id="2147483693" r:id="rId3"/>
    <p:sldMasterId id="2147483708" r:id="rId4"/>
    <p:sldMasterId id="2147483723" r:id="rId5"/>
  </p:sldMasterIdLst>
  <p:notesMasterIdLst>
    <p:notesMasterId r:id="rId15"/>
  </p:notesMasterIdLst>
  <p:handoutMasterIdLst>
    <p:handoutMasterId r:id="rId16"/>
  </p:handoutMasterIdLst>
  <p:sldIdLst>
    <p:sldId id="642" r:id="rId6"/>
    <p:sldId id="780" r:id="rId7"/>
    <p:sldId id="781" r:id="rId8"/>
    <p:sldId id="784" r:id="rId9"/>
    <p:sldId id="783" r:id="rId10"/>
    <p:sldId id="786" r:id="rId11"/>
    <p:sldId id="788" r:id="rId12"/>
    <p:sldId id="779" r:id="rId13"/>
    <p:sldId id="674" r:id="rId14"/>
  </p:sldIdLst>
  <p:sldSz cx="9144000" cy="6858000" type="screen4x3"/>
  <p:notesSz cx="6662738" cy="98329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bg2"/>
        </a:solidFill>
        <a:latin typeface="Trebuchet MS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bg2"/>
        </a:solidFill>
        <a:latin typeface="Trebuchet MS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bg2"/>
        </a:solidFill>
        <a:latin typeface="Trebuchet MS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bg2"/>
        </a:solidFill>
        <a:latin typeface="Trebuchet MS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bg2"/>
        </a:solidFill>
        <a:latin typeface="Trebuchet MS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400" b="1" kern="1200">
        <a:solidFill>
          <a:schemeClr val="bg2"/>
        </a:solidFill>
        <a:latin typeface="Trebuchet MS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400" b="1" kern="1200">
        <a:solidFill>
          <a:schemeClr val="bg2"/>
        </a:solidFill>
        <a:latin typeface="Trebuchet MS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400" b="1" kern="1200">
        <a:solidFill>
          <a:schemeClr val="bg2"/>
        </a:solidFill>
        <a:latin typeface="Trebuchet MS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400" b="1" kern="1200">
        <a:solidFill>
          <a:schemeClr val="bg2"/>
        </a:solidFill>
        <a:latin typeface="Trebuchet MS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6600"/>
    <a:srgbClr val="FFCC00"/>
    <a:srgbClr val="993300"/>
    <a:srgbClr val="0000FF"/>
    <a:srgbClr val="E6005D"/>
    <a:srgbClr val="66FFFF"/>
    <a:srgbClr val="5252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42" autoAdjust="0"/>
    <p:restoredTop sz="95740" autoAdjust="0"/>
  </p:normalViewPr>
  <p:slideViewPr>
    <p:cSldViewPr>
      <p:cViewPr>
        <p:scale>
          <a:sx n="66" d="100"/>
          <a:sy n="66" d="100"/>
        </p:scale>
        <p:origin x="-1974" y="-576"/>
      </p:cViewPr>
      <p:guideLst>
        <p:guide orient="horz" pos="1104"/>
        <p:guide pos="144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9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60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60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3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39263"/>
            <a:ext cx="28860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3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39263"/>
            <a:ext cx="28860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62220F7-D9DD-49DD-A5E1-885E3AC867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409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60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5075" y="0"/>
            <a:ext cx="28860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3125" y="736600"/>
            <a:ext cx="49164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60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5075" y="9339263"/>
            <a:ext cx="28860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0AFB260-C2BE-409F-8603-89726A6C09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18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4763"/>
            <a:ext cx="9142412" cy="685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60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059113" y="4221163"/>
            <a:ext cx="4608512" cy="4318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PRESENTATION NAME</a:t>
            </a:r>
          </a:p>
        </p:txBody>
      </p:sp>
    </p:spTree>
    <p:extLst>
      <p:ext uri="{BB962C8B-B14F-4D97-AF65-F5344CB8AC3E}">
        <p14:creationId xmlns:p14="http://schemas.microsoft.com/office/powerpoint/2010/main" val="1042448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36E1C-4D49-48DD-B80A-46EE420BBD79}" type="datetime1">
              <a:rPr lang="en-GB"/>
              <a:pPr>
                <a:defRPr/>
              </a:pPr>
              <a:t>23/04/2013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47A84-1EBB-4834-B863-8680D85F6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354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26200" y="1196975"/>
            <a:ext cx="2033588" cy="5111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1196975"/>
            <a:ext cx="5949950" cy="5111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6A0CE-F992-4BC5-B9DB-714BD1638F03}" type="datetime1">
              <a:rPr lang="en-GB"/>
              <a:pPr>
                <a:defRPr/>
              </a:pPr>
              <a:t>23/04/2013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5340E-8CFB-402C-A0D2-3A1BD8B5BD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853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5600" y="1196975"/>
            <a:ext cx="3024188" cy="5032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3850" y="2276475"/>
            <a:ext cx="7993063" cy="40322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9AF2A-5E6B-4DCF-B66F-67155945D42B}" type="datetime1">
              <a:rPr lang="en-GB"/>
              <a:pPr>
                <a:defRPr/>
              </a:pPr>
              <a:t>23/04/2013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23E44-6C2F-421A-BA88-F1B29A8D1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262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F621D-0131-4DA2-8703-2FD3058D0A66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BDD15-2880-4D29-903D-50AF031B03F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9511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234EB-5CEE-4F26-8161-B863148C54C3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5E63C-67B9-4FDF-AFB1-EA977B3D95E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3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B8E11-710E-4AEB-A199-4C2D8357B508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0D03C-FD9B-4E56-999D-54BC8F45071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391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D6691-7BF1-40E0-AF18-90A8CABF24C4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3B04F-4FB9-4D0E-BFB4-2F4AB5E6D7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8708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78F8A-E927-4345-9D64-F447EA15ECE3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6C8F8-9C80-4B68-AAE4-F8B392CE08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2523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153E2-055B-456E-9AF7-FBE02C22A149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D7A9A-489E-4DEA-8CAD-D15BE316A1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0459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D0D13-B2AD-49D9-8774-7434B12E81BC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DFCD4-E8F5-4138-B4C0-07F3BBFA28E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974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B8FCC-3236-4D1A-928B-45E024216E7E}" type="datetime1">
              <a:rPr lang="en-GB"/>
              <a:pPr>
                <a:defRPr/>
              </a:pPr>
              <a:t>23/04/2013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D835B-0980-4154-B1C9-B2E8EA23C6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1125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EC6F9-D18A-4EF0-B85C-4ACC723BCAB0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0DD6E-BB3D-4BDC-BB2C-D9E1E6605F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6485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82BA8-8E8D-473B-93EB-C55844EE521F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923AF-E93B-48D8-918C-FC2431A4447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8422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77254-2401-4802-B369-887BD74844D6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89C9A-43E3-4C7A-89C7-E1D8730CD5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5114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76B92-1313-4EB3-9DB2-4A57D0A5AC95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7986A-11DC-41EE-8C0F-B6790E94D3C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9313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C142C-462E-4B25-9A4E-7BA24EF540B1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BE7C2-D61C-4B3E-9E1D-8992E07184E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0385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8BFD8-90C0-4578-B70A-5C38F8912A09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703CE-9FC2-45FD-A0AC-776F35C5393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1607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07BFA-BC42-431A-9EFF-B711CDD2B3E0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89639-7C77-45F2-B1E6-11E6376532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5402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F621D-0131-4DA2-8703-2FD3058D0A66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BDD15-2880-4D29-903D-50AF031B03F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4572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234EB-5CEE-4F26-8161-B863148C54C3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5E63C-67B9-4FDF-AFB1-EA977B3D95E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0965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B8E11-710E-4AEB-A199-4C2D8357B508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0D03C-FD9B-4E56-999D-54BC8F45071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830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9E402-03A2-4B39-BE78-C61B9EF9CAAD}" type="datetime1">
              <a:rPr lang="en-GB"/>
              <a:pPr>
                <a:defRPr/>
              </a:pPr>
              <a:t>23/04/2013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9A35A-25E9-4289-9BCE-5CAD9326C7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3003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D6691-7BF1-40E0-AF18-90A8CABF24C4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3B04F-4FB9-4D0E-BFB4-2F4AB5E6D7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4407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78F8A-E927-4345-9D64-F447EA15ECE3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6C8F8-9C80-4B68-AAE4-F8B392CE08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2233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153E2-055B-456E-9AF7-FBE02C22A149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D7A9A-489E-4DEA-8CAD-D15BE316A1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497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D0D13-B2AD-49D9-8774-7434B12E81BC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DFCD4-E8F5-4138-B4C0-07F3BBFA28E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14142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EC6F9-D18A-4EF0-B85C-4ACC723BCAB0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0DD6E-BB3D-4BDC-BB2C-D9E1E6605F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10231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82BA8-8E8D-473B-93EB-C55844EE521F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923AF-E93B-48D8-918C-FC2431A4447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5970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77254-2401-4802-B369-887BD74844D6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89C9A-43E3-4C7A-89C7-E1D8730CD5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15643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76B92-1313-4EB3-9DB2-4A57D0A5AC95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7986A-11DC-41EE-8C0F-B6790E94D3C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1183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C142C-462E-4B25-9A4E-7BA24EF540B1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BE7C2-D61C-4B3E-9E1D-8992E07184E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9461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8BFD8-90C0-4578-B70A-5C38F8912A09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703CE-9FC2-45FD-A0AC-776F35C5393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169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2276475"/>
            <a:ext cx="3919538" cy="4032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5788" y="2276475"/>
            <a:ext cx="3921125" cy="4032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043F6-342D-4F58-AD49-5FE630E4D23C}" type="datetime1">
              <a:rPr lang="en-GB"/>
              <a:pPr>
                <a:defRPr/>
              </a:pPr>
              <a:t>23/04/2013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78E46-3DF8-40CD-A13F-5F4962A6C9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7769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07BFA-BC42-431A-9EFF-B711CDD2B3E0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89639-7C77-45F2-B1E6-11E6376532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29816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F621D-0131-4DA2-8703-2FD3058D0A66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BDD15-2880-4D29-903D-50AF031B03F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53830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234EB-5CEE-4F26-8161-B863148C54C3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5E63C-67B9-4FDF-AFB1-EA977B3D95E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35371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B8E11-710E-4AEB-A199-4C2D8357B508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0D03C-FD9B-4E56-999D-54BC8F45071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28332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D6691-7BF1-40E0-AF18-90A8CABF24C4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3B04F-4FB9-4D0E-BFB4-2F4AB5E6D7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66509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78F8A-E927-4345-9D64-F447EA15ECE3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6C8F8-9C80-4B68-AAE4-F8B392CE08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8733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153E2-055B-456E-9AF7-FBE02C22A149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D7A9A-489E-4DEA-8CAD-D15BE316A1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17299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D0D13-B2AD-49D9-8774-7434B12E81BC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DFCD4-E8F5-4138-B4C0-07F3BBFA28E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78369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EC6F9-D18A-4EF0-B85C-4ACC723BCAB0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0DD6E-BB3D-4BDC-BB2C-D9E1E6605F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50569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82BA8-8E8D-473B-93EB-C55844EE521F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923AF-E93B-48D8-918C-FC2431A4447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99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A728B-86CA-4CEC-B20B-0239B3253709}" type="datetime1">
              <a:rPr lang="en-GB"/>
              <a:pPr>
                <a:defRPr/>
              </a:pPr>
              <a:t>23/04/2013</a:t>
            </a:fld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CE5F0-E71A-4B16-88FA-83E7448514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6566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77254-2401-4802-B369-887BD74844D6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89C9A-43E3-4C7A-89C7-E1D8730CD5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9093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76B92-1313-4EB3-9DB2-4A57D0A5AC95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7986A-11DC-41EE-8C0F-B6790E94D3C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62789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C142C-462E-4B25-9A4E-7BA24EF540B1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BE7C2-D61C-4B3E-9E1D-8992E07184E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18133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8BFD8-90C0-4578-B70A-5C38F8912A09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703CE-9FC2-45FD-A0AC-776F35C5393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67096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07BFA-BC42-431A-9EFF-B711CDD2B3E0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89639-7C77-45F2-B1E6-11E6376532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64317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F621D-0131-4DA2-8703-2FD3058D0A66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BDD15-2880-4D29-903D-50AF031B03F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8755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234EB-5CEE-4F26-8161-B863148C54C3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5E63C-67B9-4FDF-AFB1-EA977B3D95E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05457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B8E11-710E-4AEB-A199-4C2D8357B508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0D03C-FD9B-4E56-999D-54BC8F45071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36881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D6691-7BF1-40E0-AF18-90A8CABF24C4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3B04F-4FB9-4D0E-BFB4-2F4AB5E6D7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16208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78F8A-E927-4345-9D64-F447EA15ECE3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6C8F8-9C80-4B68-AAE4-F8B392CE08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303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D0ACB-5C81-4DBA-B71A-E3CF6A519B21}" type="datetime1">
              <a:rPr lang="en-GB"/>
              <a:pPr>
                <a:defRPr/>
              </a:pPr>
              <a:t>23/04/2013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8E089-93C2-46A2-9154-4B66C92B44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8201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153E2-055B-456E-9AF7-FBE02C22A149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D7A9A-489E-4DEA-8CAD-D15BE316A1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04277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D0D13-B2AD-49D9-8774-7434B12E81BC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DFCD4-E8F5-4138-B4C0-07F3BBFA28E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11960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EC6F9-D18A-4EF0-B85C-4ACC723BCAB0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0DD6E-BB3D-4BDC-BB2C-D9E1E6605F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60618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82BA8-8E8D-473B-93EB-C55844EE521F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923AF-E93B-48D8-918C-FC2431A4447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55181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77254-2401-4802-B369-887BD74844D6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89C9A-43E3-4C7A-89C7-E1D8730CD5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41055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76B92-1313-4EB3-9DB2-4A57D0A5AC95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7986A-11DC-41EE-8C0F-B6790E94D3C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96053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C142C-462E-4B25-9A4E-7BA24EF540B1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BE7C2-D61C-4B3E-9E1D-8992E07184E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98485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8BFD8-90C0-4578-B70A-5C38F8912A09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703CE-9FC2-45FD-A0AC-776F35C5393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64940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07BFA-BC42-431A-9EFF-B711CDD2B3E0}" type="datetime1">
              <a:rPr lang="en-US">
                <a:solidFill>
                  <a:srgbClr val="000000"/>
                </a:solidFill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89639-7C77-45F2-B1E6-11E6376532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37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2D845-F97A-4AF3-B75A-05A84787E838}" type="datetime1">
              <a:rPr lang="en-GB"/>
              <a:pPr>
                <a:defRPr/>
              </a:pPr>
              <a:t>23/04/2013</a:t>
            </a:fld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D8A0E-F96F-4A9A-81D3-977704BBAC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579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D2892-75BA-4D8D-B3CD-319D0E1A3D38}" type="datetime1">
              <a:rPr lang="en-GB"/>
              <a:pPr>
                <a:defRPr/>
              </a:pPr>
              <a:t>23/04/2013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E5F9F-6343-4A31-BE2B-A3AB9EBBF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19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F3D82-419C-4FDB-A4C0-B8A92067CFC5}" type="datetime1">
              <a:rPr lang="en-GB"/>
              <a:pPr>
                <a:defRPr/>
              </a:pPr>
              <a:t>23/04/2013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720FC-80B4-4B13-BF32-69678DD64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43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52.xml"/><Relationship Id="rId2" Type="http://schemas.openxmlformats.org/officeDocument/2006/relationships/slideLayout" Target="../slideLayouts/slideLayout4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Relationship Id="rId14" Type="http://schemas.openxmlformats.org/officeDocument/2006/relationships/slideLayout" Target="../slideLayouts/slideLayout5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slideLayout" Target="../slideLayouts/slideLayout67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slideLayout" Target="../slideLayouts/slideLayout66.xml"/><Relationship Id="rId2" Type="http://schemas.openxmlformats.org/officeDocument/2006/relationships/slideLayout" Target="../slideLayouts/slideLayout56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Relationship Id="rId14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2276475"/>
            <a:ext cx="7993063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5501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3850" y="6381750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b="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0807AC8-CAC7-48BE-8F7C-42D040A47053}" type="datetime1">
              <a:rPr lang="en-GB"/>
              <a:pPr>
                <a:defRPr/>
              </a:pPr>
              <a:t>23/04/2013</a:t>
            </a:fld>
            <a:endParaRPr lang="en-US"/>
          </a:p>
        </p:txBody>
      </p:sp>
      <p:sp>
        <p:nvSpPr>
          <p:cNvPr id="55501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27313" y="6381750"/>
            <a:ext cx="2895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b="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501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59575" y="6381750"/>
            <a:ext cx="21336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b="0">
                <a:solidFill>
                  <a:schemeClr val="tx1"/>
                </a:solidFill>
                <a:cs typeface="Arial" charset="0"/>
              </a:defRPr>
            </a:lvl1pPr>
          </a:lstStyle>
          <a:p>
            <a:pPr>
              <a:defRPr/>
            </a:pPr>
            <a:fld id="{AD30AD84-A718-4AC7-8A0E-44E546F044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5018" name="AutoShape 10"/>
          <p:cNvSpPr>
            <a:spLocks noChangeArrowheads="1"/>
          </p:cNvSpPr>
          <p:nvPr/>
        </p:nvSpPr>
        <p:spPr bwMode="auto">
          <a:xfrm>
            <a:off x="5465763" y="1196975"/>
            <a:ext cx="2986087" cy="519113"/>
          </a:xfrm>
          <a:prstGeom prst="roundRect">
            <a:avLst>
              <a:gd name="adj" fmla="val 24542"/>
            </a:avLst>
          </a:prstGeom>
          <a:solidFill>
            <a:srgbClr val="B07D3A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endParaRPr lang="en-GB" sz="240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435600" y="1196975"/>
            <a:ext cx="3024188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PRESENTATION NAME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b="0" smtClean="0">
                <a:latin typeface="Times"/>
              </a:defRPr>
            </a:lvl1pPr>
          </a:lstStyle>
          <a:p>
            <a:pPr>
              <a:defRPr/>
            </a:pPr>
            <a:fld id="{AE792A52-D7E0-434D-8FF2-F223B9E85289}" type="datetime1">
              <a:rPr lang="en-US">
                <a:solidFill>
                  <a:srgbClr val="000000"/>
                </a:solidFill>
                <a:cs typeface="+mn-cs"/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 smtClean="0">
                <a:latin typeface="Time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latin typeface="+mn-lt"/>
              </a:defRPr>
            </a:lvl1pPr>
          </a:lstStyle>
          <a:p>
            <a:pPr>
              <a:defRPr/>
            </a:pPr>
            <a:fld id="{267709A5-8780-4370-9060-27DBC1DAB6C0}" type="slidenum">
              <a:rPr lang="en-US">
                <a:solidFill>
                  <a:srgbClr val="000000"/>
                </a:solidFill>
                <a:cs typeface="+mn-cs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9080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</p:sldLayoutIdLst>
  <p:transition spd="med" advClick="0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b="0" smtClean="0">
                <a:latin typeface="Times"/>
              </a:defRPr>
            </a:lvl1pPr>
          </a:lstStyle>
          <a:p>
            <a:pPr>
              <a:defRPr/>
            </a:pPr>
            <a:fld id="{AE792A52-D7E0-434D-8FF2-F223B9E85289}" type="datetime1">
              <a:rPr lang="en-US">
                <a:solidFill>
                  <a:srgbClr val="000000"/>
                </a:solidFill>
                <a:cs typeface="+mn-cs"/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 smtClean="0">
                <a:latin typeface="Time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latin typeface="+mn-lt"/>
              </a:defRPr>
            </a:lvl1pPr>
          </a:lstStyle>
          <a:p>
            <a:pPr>
              <a:defRPr/>
            </a:pPr>
            <a:fld id="{267709A5-8780-4370-9060-27DBC1DAB6C0}" type="slidenum">
              <a:rPr lang="en-US">
                <a:solidFill>
                  <a:srgbClr val="000000"/>
                </a:solidFill>
                <a:cs typeface="+mn-cs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7710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</p:sldLayoutIdLst>
  <p:transition spd="med" advClick="0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b="0" smtClean="0">
                <a:latin typeface="Times"/>
              </a:defRPr>
            </a:lvl1pPr>
          </a:lstStyle>
          <a:p>
            <a:pPr>
              <a:defRPr/>
            </a:pPr>
            <a:fld id="{AE792A52-D7E0-434D-8FF2-F223B9E85289}" type="datetime1">
              <a:rPr lang="en-US">
                <a:solidFill>
                  <a:srgbClr val="000000"/>
                </a:solidFill>
                <a:cs typeface="+mn-cs"/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 smtClean="0">
                <a:latin typeface="Time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latin typeface="+mn-lt"/>
              </a:defRPr>
            </a:lvl1pPr>
          </a:lstStyle>
          <a:p>
            <a:pPr>
              <a:defRPr/>
            </a:pPr>
            <a:fld id="{267709A5-8780-4370-9060-27DBC1DAB6C0}" type="slidenum">
              <a:rPr lang="en-US">
                <a:solidFill>
                  <a:srgbClr val="000000"/>
                </a:solidFill>
                <a:cs typeface="+mn-cs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9640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</p:sldLayoutIdLst>
  <p:transition spd="med" advClick="0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b="0" smtClean="0">
                <a:latin typeface="Times"/>
              </a:defRPr>
            </a:lvl1pPr>
          </a:lstStyle>
          <a:p>
            <a:pPr>
              <a:defRPr/>
            </a:pPr>
            <a:fld id="{AE792A52-D7E0-434D-8FF2-F223B9E85289}" type="datetime1">
              <a:rPr lang="en-US">
                <a:solidFill>
                  <a:srgbClr val="000000"/>
                </a:solidFill>
                <a:cs typeface="+mn-cs"/>
              </a:rPr>
              <a:pPr>
                <a:defRPr/>
              </a:pPr>
              <a:t>4/23/2013</a:t>
            </a:fld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 smtClean="0">
                <a:latin typeface="Time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latin typeface="+mn-lt"/>
              </a:defRPr>
            </a:lvl1pPr>
          </a:lstStyle>
          <a:p>
            <a:pPr>
              <a:defRPr/>
            </a:pPr>
            <a:fld id="{267709A5-8780-4370-9060-27DBC1DAB6C0}" type="slidenum">
              <a:rPr lang="en-US">
                <a:solidFill>
                  <a:srgbClr val="000000"/>
                </a:solidFill>
                <a:cs typeface="+mn-cs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1449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</p:sldLayoutIdLst>
  <p:transition spd="med" advClick="0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71813" y="4214813"/>
            <a:ext cx="4572000" cy="510332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sz="1800" b="1" dirty="0" smtClean="0"/>
              <a:t>INCUBATION: SA PERSPECTIVE</a:t>
            </a:r>
          </a:p>
          <a:p>
            <a:pPr marL="0" indent="0" algn="ctr" eaLnBrk="1" hangingPunct="1">
              <a:buFontTx/>
              <a:buNone/>
            </a:pPr>
            <a:endParaRPr lang="en-US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POLICY FRAMEWORK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23850" y="1700808"/>
            <a:ext cx="7993063" cy="4607917"/>
          </a:xfrm>
        </p:spPr>
        <p:txBody>
          <a:bodyPr/>
          <a:lstStyle/>
          <a:p>
            <a:pPr eaLnBrk="1" hangingPunct="1"/>
            <a:r>
              <a:rPr lang="en-US" sz="1800" dirty="0"/>
              <a:t>The background to establish incubators </a:t>
            </a:r>
            <a:r>
              <a:rPr lang="en-GB" sz="1800" dirty="0"/>
              <a:t>rests on the explicit intent of the Government of South Africa to enhance the capacity of small enterprises</a:t>
            </a:r>
            <a:r>
              <a:rPr lang="en-GB" sz="1800" dirty="0" smtClean="0"/>
              <a:t>,</a:t>
            </a:r>
          </a:p>
          <a:p>
            <a:pPr eaLnBrk="1" hangingPunct="1"/>
            <a:r>
              <a:rPr lang="en-GB" sz="1800" dirty="0" smtClean="0"/>
              <a:t>This is </a:t>
            </a:r>
            <a:r>
              <a:rPr lang="en-GB" sz="1800" dirty="0"/>
              <a:t>in response to the demands facing a modernising and global economy, to have a growing, vibrant and dynamic SMME sector positively contributing to job creation and economic growth.</a:t>
            </a:r>
            <a:endParaRPr lang="en-US" sz="1800" b="1" dirty="0" smtClean="0"/>
          </a:p>
          <a:p>
            <a:pPr eaLnBrk="1" hangingPunct="1"/>
            <a:r>
              <a:rPr lang="en-GB" sz="1800" dirty="0" smtClean="0"/>
              <a:t>The Small Business Review further </a:t>
            </a:r>
            <a:r>
              <a:rPr lang="en-GB" sz="1800" dirty="0"/>
              <a:t>stress that SMME target groups should be strengthened and supported to get involved in more </a:t>
            </a:r>
            <a:r>
              <a:rPr lang="en-GB" sz="1800" dirty="0" smtClean="0"/>
              <a:t>value-added activities so as to </a:t>
            </a:r>
            <a:r>
              <a:rPr lang="en-GB" sz="1800" dirty="0"/>
              <a:t>assist them to better compete in global </a:t>
            </a:r>
            <a:r>
              <a:rPr lang="en-GB" sz="1800" dirty="0" smtClean="0"/>
              <a:t>markets.</a:t>
            </a:r>
          </a:p>
          <a:p>
            <a:pPr eaLnBrk="1" hangingPunct="1"/>
            <a:r>
              <a:rPr lang="en-US" sz="1800" dirty="0" smtClean="0"/>
              <a:t>High financial and technological requirements for incubation set-up</a:t>
            </a:r>
            <a:endParaRPr lang="en-US" sz="1800" dirty="0"/>
          </a:p>
          <a:p>
            <a:pPr eaLnBrk="1" hangingPunct="1"/>
            <a:r>
              <a:rPr lang="en-US" sz="1800" dirty="0" smtClean="0"/>
              <a:t>Incubator focus on high-tech industries</a:t>
            </a:r>
          </a:p>
          <a:p>
            <a:pPr eaLnBrk="1" hangingPunct="1"/>
            <a:r>
              <a:rPr lang="en-US" sz="1800" dirty="0" smtClean="0"/>
              <a:t>To address various social challenges, incubators focus on demand –and supply side interventions</a:t>
            </a:r>
            <a:endParaRPr lang="en-US" sz="1800" dirty="0"/>
          </a:p>
          <a:p>
            <a:pPr eaLnBrk="1" hangingPunct="1"/>
            <a:endParaRPr lang="en-US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2C4A875-67DE-4087-BC91-74C9D6791AF6}" type="datetime1">
              <a:rPr lang="en-GB" b="0" smtClean="0">
                <a:solidFill>
                  <a:schemeClr val="tx1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23/04/2013</a:t>
            </a:fld>
            <a:endParaRPr lang="en-US" b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5EA90E6-59B0-4A19-BDC2-58381D94077C}" type="slidenum">
              <a:rPr lang="en-US" b="0" smtClean="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</a:pPr>
              <a:t>2</a:t>
            </a:fld>
            <a:endParaRPr lang="en-US" b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INCUBATION DRIVE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1800" dirty="0"/>
              <a:t>Move in a number fronts (i.e. build partnerships with corporate players, universities etc.)</a:t>
            </a:r>
          </a:p>
          <a:p>
            <a:pPr eaLnBrk="1" hangingPunct="1"/>
            <a:r>
              <a:rPr lang="en-US" sz="1800" dirty="0" err="1"/>
              <a:t>Seda</a:t>
            </a:r>
            <a:r>
              <a:rPr lang="en-US" sz="1800" dirty="0"/>
              <a:t> and NEF will continue on their own with provincial and local governments or co-operatives</a:t>
            </a:r>
          </a:p>
          <a:p>
            <a:pPr eaLnBrk="1" hangingPunct="1"/>
            <a:r>
              <a:rPr lang="en-US" sz="1800" dirty="0"/>
              <a:t>Support for continuous development and personal well being of entrepreneurs to realize their potential and achieve excellent results</a:t>
            </a:r>
          </a:p>
          <a:p>
            <a:pPr eaLnBrk="1" hangingPunct="1"/>
            <a:r>
              <a:rPr lang="en-US" sz="1800" dirty="0"/>
              <a:t>To ensure that small businesses become part of mainstream economy.</a:t>
            </a:r>
          </a:p>
          <a:p>
            <a:pPr eaLnBrk="1" hangingPunct="1"/>
            <a:r>
              <a:rPr lang="en-US" sz="1800" dirty="0"/>
              <a:t>Employment creation.</a:t>
            </a:r>
          </a:p>
          <a:p>
            <a:pPr eaLnBrk="1" hangingPunct="1"/>
            <a:endParaRPr lang="en-US" dirty="0" smtClean="0"/>
          </a:p>
        </p:txBody>
      </p:sp>
      <p:sp>
        <p:nvSpPr>
          <p:cNvPr id="717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07F2708-332C-4B51-ADDF-19E9613B431A}" type="datetime1">
              <a:rPr lang="en-GB" b="0" smtClean="0">
                <a:solidFill>
                  <a:schemeClr val="tx1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23/04/2013</a:t>
            </a:fld>
            <a:endParaRPr lang="en-US" b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2595EF4-67B5-4AD1-A552-F15B5489B6F6}" type="slidenum">
              <a:rPr lang="en-US" b="0" smtClean="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</a:pPr>
              <a:t>3</a:t>
            </a:fld>
            <a:endParaRPr lang="en-US" b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5436096" y="1556792"/>
            <a:ext cx="2881313" cy="358775"/>
          </a:xfrm>
        </p:spPr>
        <p:txBody>
          <a:bodyPr/>
          <a:lstStyle/>
          <a:p>
            <a:pPr eaLnBrk="1" hangingPunct="1"/>
            <a:r>
              <a:rPr lang="en-US" sz="1800" b="1" dirty="0">
                <a:solidFill>
                  <a:schemeClr val="bg1"/>
                </a:solidFill>
                <a:latin typeface="Trebuchet MS" pitchFamily="34" charset="0"/>
              </a:rPr>
              <a:t>OBJECTIVES</a:t>
            </a:r>
            <a:endParaRPr lang="en-ZA" sz="18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2060575"/>
            <a:ext cx="7772400" cy="4114800"/>
          </a:xfrm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sz="1800" dirty="0">
                <a:latin typeface="Trebuchet MS" pitchFamily="34" charset="0"/>
              </a:rPr>
              <a:t>Encourage private sector partnerships with government to support incubators in order to develop SME’s and nurture these into sustainable enterprises that can provide employment and contribute to economic growth</a:t>
            </a:r>
          </a:p>
          <a:p>
            <a:pPr eaLnBrk="1" hangingPunct="1">
              <a:buClr>
                <a:schemeClr val="tx1"/>
              </a:buClr>
            </a:pPr>
            <a:r>
              <a:rPr lang="en-US" sz="1800" dirty="0">
                <a:latin typeface="Trebuchet MS" pitchFamily="34" charset="0"/>
              </a:rPr>
              <a:t>Provide funding to incubators which over time can generate revenue (through provision of services) and become self-sustainable</a:t>
            </a:r>
          </a:p>
          <a:p>
            <a:pPr eaLnBrk="1" hangingPunct="1">
              <a:buClr>
                <a:schemeClr val="tx1"/>
              </a:buClr>
            </a:pPr>
            <a:r>
              <a:rPr lang="en-US" sz="1800" dirty="0">
                <a:latin typeface="Trebuchet MS" pitchFamily="34" charset="0"/>
              </a:rPr>
              <a:t>Reduce SME failure 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E2BCCD-6888-4BB6-A048-2E0687B0D1A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266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7E2201-F87F-420B-AE9C-5207F01DCCB3}" type="slidenum">
              <a:rPr lang="en-US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5651500" y="1557338"/>
            <a:ext cx="2736850" cy="358775"/>
          </a:xfrm>
        </p:spPr>
        <p:txBody>
          <a:bodyPr/>
          <a:lstStyle/>
          <a:p>
            <a:r>
              <a:rPr lang="en-ZA" sz="1800" dirty="0" smtClean="0">
                <a:solidFill>
                  <a:schemeClr val="bg1"/>
                </a:solidFill>
                <a:latin typeface="Trebuchet MS" pitchFamily="34" charset="0"/>
              </a:rPr>
              <a:t>OVERVIEW</a:t>
            </a:r>
            <a:endParaRPr lang="en-US" sz="1800" dirty="0" smtClean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760913"/>
          </a:xfrm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sz="1800" dirty="0">
                <a:latin typeface="Trebuchet MS" pitchFamily="34" charset="0"/>
              </a:rPr>
              <a:t>the </a:t>
            </a:r>
            <a:r>
              <a:rPr lang="en-US" sz="1800" dirty="0" err="1">
                <a:latin typeface="Trebuchet MS" pitchFamily="34" charset="0"/>
              </a:rPr>
              <a:t>dti</a:t>
            </a:r>
            <a:r>
              <a:rPr lang="en-US" sz="1800" dirty="0">
                <a:latin typeface="Trebuchet MS" pitchFamily="34" charset="0"/>
              </a:rPr>
              <a:t> initiated the Incubation Support </a:t>
            </a:r>
            <a:r>
              <a:rPr lang="en-US" sz="1800" dirty="0" err="1">
                <a:latin typeface="Trebuchet MS" pitchFamily="34" charset="0"/>
              </a:rPr>
              <a:t>Programme</a:t>
            </a:r>
            <a:r>
              <a:rPr lang="en-US" sz="1800" dirty="0">
                <a:latin typeface="Trebuchet MS" pitchFamily="34" charset="0"/>
              </a:rPr>
              <a:t> (ISP) designed to develop incubators</a:t>
            </a:r>
          </a:p>
          <a:p>
            <a:pPr eaLnBrk="1" hangingPunct="1">
              <a:buClr>
                <a:schemeClr val="tx1"/>
              </a:buClr>
            </a:pPr>
            <a:r>
              <a:rPr lang="en-US" sz="1800" dirty="0">
                <a:latin typeface="Trebuchet MS" pitchFamily="34" charset="0"/>
              </a:rPr>
              <a:t>ISP is intended to create successful enterprises with potential to revitalize communities and strengthen local and national economies</a:t>
            </a:r>
          </a:p>
          <a:p>
            <a:pPr eaLnBrk="1" hangingPunct="1">
              <a:buClr>
                <a:schemeClr val="tx1"/>
              </a:buClr>
            </a:pPr>
            <a:r>
              <a:rPr lang="en-US" sz="1800" dirty="0">
                <a:latin typeface="Trebuchet MS" pitchFamily="34" charset="0"/>
              </a:rPr>
              <a:t>ISP is a support measure that encourage partnership between large and small enterprises</a:t>
            </a:r>
          </a:p>
          <a:p>
            <a:pPr eaLnBrk="1" hangingPunct="1">
              <a:buClr>
                <a:schemeClr val="tx1"/>
              </a:buClr>
            </a:pPr>
            <a:r>
              <a:rPr lang="en-US" sz="1800" dirty="0">
                <a:latin typeface="Trebuchet MS" pitchFamily="34" charset="0"/>
              </a:rPr>
              <a:t>Large enterprises will assist SME’s with skills transfer, enterprise development, supplier development and creation of market opportunities</a:t>
            </a:r>
            <a:endParaRPr lang="en-ZA" sz="18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34730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932363" y="1557338"/>
            <a:ext cx="3527425" cy="350837"/>
          </a:xfrm>
        </p:spPr>
        <p:txBody>
          <a:bodyPr/>
          <a:lstStyle/>
          <a:p>
            <a:r>
              <a:rPr lang="en-US" sz="2000" dirty="0" smtClean="0">
                <a:solidFill>
                  <a:schemeClr val="bg1"/>
                </a:solidFill>
                <a:latin typeface="Trebuchet MS" pitchFamily="34" charset="0"/>
              </a:rPr>
              <a:t>ELIGIBILITY</a:t>
            </a:r>
            <a:endParaRPr lang="en-ZA" sz="2000" dirty="0" smtClean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616450"/>
          </a:xfrm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sz="1800" dirty="0">
                <a:latin typeface="Trebuchet MS" pitchFamily="34" charset="0"/>
              </a:rPr>
              <a:t>Applicants must be registered entities in South Africa [HEI’s, Science Councils or in terms of Companies Act 2008 (as amended)]</a:t>
            </a:r>
          </a:p>
          <a:p>
            <a:pPr eaLnBrk="1" hangingPunct="1">
              <a:buClr>
                <a:schemeClr val="tx1"/>
              </a:buClr>
            </a:pPr>
            <a:r>
              <a:rPr lang="en-US" sz="1800" dirty="0">
                <a:latin typeface="Trebuchet MS" pitchFamily="34" charset="0"/>
              </a:rPr>
              <a:t>Applicants may create new incubators, grow or expand existing incubators</a:t>
            </a:r>
          </a:p>
          <a:p>
            <a:pPr eaLnBrk="1" hangingPunct="1">
              <a:buClr>
                <a:schemeClr val="tx1"/>
              </a:buClr>
            </a:pPr>
            <a:r>
              <a:rPr lang="en-US" sz="1800" dirty="0">
                <a:latin typeface="Trebuchet MS" pitchFamily="34" charset="0"/>
              </a:rPr>
              <a:t>Incubator may offer physical and/or virtual incubation services</a:t>
            </a:r>
          </a:p>
          <a:p>
            <a:pPr eaLnBrk="1" hangingPunct="1">
              <a:buClr>
                <a:schemeClr val="tx1"/>
              </a:buClr>
            </a:pPr>
            <a:r>
              <a:rPr lang="en-US" sz="1800" dirty="0">
                <a:latin typeface="Trebuchet MS" pitchFamily="34" charset="0"/>
              </a:rPr>
              <a:t>Corporate incubator; private investor’s incubator; academic or research council in partnership with industry</a:t>
            </a:r>
          </a:p>
          <a:p>
            <a:pPr eaLnBrk="1" hangingPunct="1">
              <a:buClr>
                <a:schemeClr val="tx1"/>
              </a:buClr>
            </a:pPr>
            <a:r>
              <a:rPr lang="en-US" sz="1800" dirty="0">
                <a:latin typeface="Trebuchet MS" pitchFamily="34" charset="0"/>
              </a:rPr>
              <a:t>Focus must be on establishing/growing enterprises that will graduate to sustainable enterprises</a:t>
            </a:r>
          </a:p>
          <a:p>
            <a:endParaRPr lang="en-ZA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EB8F29-F5A6-4EB7-BADE-28F51F7011F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658255"/>
      </p:ext>
    </p:extLst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651500" y="1557338"/>
            <a:ext cx="2806700" cy="358775"/>
          </a:xfrm>
        </p:spPr>
        <p:txBody>
          <a:bodyPr/>
          <a:lstStyle/>
          <a:p>
            <a:r>
              <a:rPr lang="en-US" sz="1800" dirty="0" smtClean="0">
                <a:solidFill>
                  <a:schemeClr val="bg1"/>
                </a:solidFill>
                <a:latin typeface="Trebuchet MS" pitchFamily="34" charset="0"/>
              </a:rPr>
              <a:t>QUALIFYING COSTS</a:t>
            </a:r>
            <a:endParaRPr lang="en-ZA" sz="1800" dirty="0" smtClean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7772400" cy="4968875"/>
          </a:xfrm>
        </p:spPr>
        <p:txBody>
          <a:bodyPr/>
          <a:lstStyle/>
          <a:p>
            <a:r>
              <a:rPr lang="en-US" sz="1800" dirty="0" smtClean="0">
                <a:latin typeface="Trebuchet MS" pitchFamily="34" charset="0"/>
              </a:rPr>
              <a:t>Business development services (business advisory services, coaching and mentoring, training, facilitation of funding, production efficiency and improvement, quality and standards acquisition)</a:t>
            </a:r>
          </a:p>
          <a:p>
            <a:r>
              <a:rPr lang="en-US" sz="1800" dirty="0" smtClean="0">
                <a:latin typeface="Trebuchet MS" pitchFamily="34" charset="0"/>
              </a:rPr>
              <a:t>Infrastructure linked to incubator (buildings and furniture)</a:t>
            </a:r>
          </a:p>
          <a:p>
            <a:r>
              <a:rPr lang="en-US" sz="1800" dirty="0" smtClean="0">
                <a:latin typeface="Trebuchet MS" pitchFamily="34" charset="0"/>
              </a:rPr>
              <a:t>Machinery, equipment and tools</a:t>
            </a:r>
          </a:p>
          <a:p>
            <a:r>
              <a:rPr lang="en-US" sz="1800" dirty="0" smtClean="0">
                <a:latin typeface="Trebuchet MS" pitchFamily="34" charset="0"/>
              </a:rPr>
              <a:t>Feasibility studies for establishing and expanding incubators</a:t>
            </a:r>
          </a:p>
          <a:p>
            <a:r>
              <a:rPr lang="en-US" sz="1800" dirty="0" smtClean="0">
                <a:latin typeface="Trebuchet MS" pitchFamily="34" charset="0"/>
              </a:rPr>
              <a:t>Market access</a:t>
            </a:r>
          </a:p>
          <a:p>
            <a:r>
              <a:rPr lang="en-US" sz="1800" dirty="0" smtClean="0">
                <a:latin typeface="Trebuchet MS" pitchFamily="34" charset="0"/>
              </a:rPr>
              <a:t>Product and service development</a:t>
            </a:r>
          </a:p>
          <a:p>
            <a:r>
              <a:rPr lang="en-US" sz="1800" dirty="0" smtClean="0">
                <a:latin typeface="Trebuchet MS" pitchFamily="34" charset="0"/>
              </a:rPr>
              <a:t>Operational costs</a:t>
            </a:r>
          </a:p>
          <a:p>
            <a:r>
              <a:rPr lang="en-US" sz="1800" dirty="0" smtClean="0">
                <a:latin typeface="Trebuchet MS" pitchFamily="34" charset="0"/>
              </a:rPr>
              <a:t>Other costs related to activities of incubator (Panel may approve)</a:t>
            </a:r>
          </a:p>
          <a:p>
            <a:pPr marL="0" indent="0">
              <a:buNone/>
            </a:pPr>
            <a:endParaRPr lang="en-ZA" sz="2000" dirty="0" smtClean="0">
              <a:latin typeface="Trebuchet MS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1BA5F6-0EFE-4854-B8E6-22096C84E635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477671"/>
      </p:ext>
    </p:extLst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3776F76-BF51-4C46-8B16-FB2C39A73F2D}" type="datetime1">
              <a:rPr lang="en-GB" b="0" smtClean="0">
                <a:solidFill>
                  <a:schemeClr val="tx1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23/04/2013</a:t>
            </a:fld>
            <a:endParaRPr lang="en-US" b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14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F6179DC-7AAE-4608-971B-852487119DD5}" type="slidenum">
              <a:rPr lang="en-US" b="0" smtClean="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</a:pPr>
              <a:t>8</a:t>
            </a:fld>
            <a:endParaRPr lang="en-US" b="0" smtClean="0">
              <a:solidFill>
                <a:schemeClr val="tx1"/>
              </a:solidFill>
            </a:endParaRPr>
          </a:p>
        </p:txBody>
      </p:sp>
      <p:sp>
        <p:nvSpPr>
          <p:cNvPr id="999427" name="Text Box 3"/>
          <p:cNvSpPr txBox="1">
            <a:spLocks noChangeArrowheads="1"/>
          </p:cNvSpPr>
          <p:nvPr/>
        </p:nvSpPr>
        <p:spPr bwMode="auto">
          <a:xfrm>
            <a:off x="2339975" y="260350"/>
            <a:ext cx="6407150" cy="5254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dirty="0">
                <a:solidFill>
                  <a:srgbClr val="5252C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  High level </a:t>
            </a:r>
            <a:r>
              <a:rPr lang="en-US" sz="2800" dirty="0" err="1">
                <a:solidFill>
                  <a:srgbClr val="5252C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stp</a:t>
            </a:r>
            <a:r>
              <a:rPr lang="en-US" sz="2800" dirty="0">
                <a:solidFill>
                  <a:srgbClr val="5252C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 err="1" smtClean="0">
                <a:solidFill>
                  <a:srgbClr val="5252C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achivement</a:t>
            </a:r>
            <a:r>
              <a:rPr lang="en-US" sz="2800" dirty="0" smtClean="0">
                <a:solidFill>
                  <a:srgbClr val="5252C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>
                <a:solidFill>
                  <a:srgbClr val="5252C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plan</a:t>
            </a:r>
          </a:p>
        </p:txBody>
      </p:sp>
      <p:graphicFrame>
        <p:nvGraphicFramePr>
          <p:cNvPr id="999484" name="Group 6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65556480"/>
              </p:ext>
            </p:extLst>
          </p:nvPr>
        </p:nvGraphicFramePr>
        <p:xfrm>
          <a:off x="250825" y="2060575"/>
          <a:ext cx="8353425" cy="3362326"/>
        </p:xfrm>
        <a:graphic>
          <a:graphicData uri="http://schemas.openxmlformats.org/drawingml/2006/table">
            <a:tbl>
              <a:tblPr/>
              <a:tblGrid>
                <a:gridCol w="4465638"/>
                <a:gridCol w="2160587"/>
                <a:gridCol w="1727200"/>
              </a:tblGrid>
              <a:tr h="5032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Activity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9900"/>
                        </a:gs>
                        <a:gs pos="50000">
                          <a:srgbClr val="FFFFFF"/>
                        </a:gs>
                        <a:gs pos="100000">
                          <a:srgbClr val="009900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Timeline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9900"/>
                        </a:gs>
                        <a:gs pos="50000">
                          <a:srgbClr val="FFFFFF"/>
                        </a:gs>
                        <a:gs pos="100000">
                          <a:srgbClr val="009900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Number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9900"/>
                        </a:gs>
                        <a:gs pos="50000">
                          <a:srgbClr val="FFFFFF"/>
                        </a:gs>
                        <a:gs pos="100000">
                          <a:srgbClr val="009900"/>
                        </a:gs>
                      </a:gsLst>
                      <a:lin ang="5400000" scaled="1"/>
                    </a:gradFill>
                  </a:tcPr>
                </a:tc>
              </a:tr>
              <a:tr h="520339">
                <a:tc>
                  <a:txBody>
                    <a:bodyPr/>
                    <a:lstStyle/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Z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Increase number of incubators throughout country</a:t>
                      </a:r>
                      <a:endParaRPr kumimoji="0" lang="en-Z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March 2012</a:t>
                      </a: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Z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From current 31 to 42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5008">
                <a:tc>
                  <a:txBody>
                    <a:bodyPr/>
                    <a:lstStyle/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Z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Increase no of jobs created</a:t>
                      </a:r>
                      <a:endParaRPr kumimoji="0" lang="en-ZA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March 2012</a:t>
                      </a: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Cumulative from   6 678 to 10 500</a:t>
                      </a: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5008">
                <a:tc>
                  <a:txBody>
                    <a:bodyPr/>
                    <a:lstStyle/>
                    <a:p>
                      <a:pPr marL="406400" marR="0" lvl="0" indent="-406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Z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Increase number of new SME’s created</a:t>
                      </a: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April – March  2012</a:t>
                      </a: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350</a:t>
                      </a: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3707">
                <a:tc>
                  <a:txBody>
                    <a:bodyPr/>
                    <a:lstStyle/>
                    <a:p>
                      <a:pPr marL="406400" marR="0" lvl="0" indent="-406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Z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Increase support for PDI’s</a:t>
                      </a: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March 2012</a:t>
                      </a: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95 % Black and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45% women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5008">
                <a:tc>
                  <a:txBody>
                    <a:bodyPr/>
                    <a:lstStyle/>
                    <a:p>
                      <a:pPr marL="406400" marR="0" lvl="0" indent="-406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Z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Increase number of clients and SME’s support</a:t>
                      </a:r>
                      <a:endParaRPr kumimoji="0" lang="en-Z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April 2012</a:t>
                      </a: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1300 Clients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750 SME’s</a:t>
                      </a:r>
                    </a:p>
                  </a:txBody>
                  <a:tcPr marL="90000" marR="90000" marT="46802" marB="468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82" name="Rectangle 6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KEY PERFORMANCE 2011/12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38F994-81CB-438E-A3FF-AD3A2203A0EC}" type="datetime1">
              <a:rPr lang="en-GB" b="0" smtClean="0">
                <a:solidFill>
                  <a:schemeClr val="tx1"/>
                </a:solidFill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23/04/2013</a:t>
            </a:fld>
            <a:endParaRPr lang="en-US" b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2"/>
                </a:solidFill>
                <a:latin typeface="Trebuchet MS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E65266E-A2BA-4687-9C71-BCC7A8CBD1FB}" type="slidenum">
              <a:rPr lang="en-US" b="0" smtClean="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</a:pPr>
              <a:t>9</a:t>
            </a:fld>
            <a:endParaRPr lang="en-US" b="0" smtClean="0">
              <a:solidFill>
                <a:schemeClr val="tx1"/>
              </a:solidFill>
            </a:endParaRP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825750"/>
            <a:ext cx="7993062" cy="40322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5400" dirty="0" smtClean="0">
                <a:solidFill>
                  <a:srgbClr val="5252C6"/>
                </a:solidFill>
                <a:latin typeface="FlashDLig"/>
              </a:rPr>
              <a:t>Thank You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LESTE">
  <a:themeElements>
    <a:clrScheme name="CELES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ELEST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rebuchet MS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rebuchet MS" pitchFamily="34" charset="0"/>
            <a:cs typeface="Arial" charset="0"/>
          </a:defRPr>
        </a:defPPr>
      </a:lstStyle>
    </a:lnDef>
  </a:objectDefaults>
  <a:extraClrSchemeLst>
    <a:extraClrScheme>
      <a:clrScheme name="CELES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LES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LES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LES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LES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LES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LES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LES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LES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LES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LES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LES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dti presentation layout April 2005</Template>
  <TotalTime>18030</TotalTime>
  <Words>541</Words>
  <Application>Microsoft Office PowerPoint</Application>
  <PresentationFormat>On-screen Show (4:3)</PresentationFormat>
  <Paragraphs>73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CELESTE</vt:lpstr>
      <vt:lpstr>Blank Presentation</vt:lpstr>
      <vt:lpstr>1_Blank Presentation</vt:lpstr>
      <vt:lpstr>2_Blank Presentation</vt:lpstr>
      <vt:lpstr>3_Blank Presentation</vt:lpstr>
      <vt:lpstr>PowerPoint Presentation</vt:lpstr>
      <vt:lpstr>POLICY FRAMEWORK</vt:lpstr>
      <vt:lpstr>INCUBATION DRIVE</vt:lpstr>
      <vt:lpstr>OBJECTIVES</vt:lpstr>
      <vt:lpstr>OVERVIEW</vt:lpstr>
      <vt:lpstr>ELIGIBILITY</vt:lpstr>
      <vt:lpstr>QUALIFYING COSTS</vt:lpstr>
      <vt:lpstr>KEY PERFORMANCE 2011/12</vt:lpstr>
      <vt:lpstr>PowerPoint Presentation</vt:lpstr>
    </vt:vector>
  </TitlesOfParts>
  <Company>the dti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GSSSD</dc:title>
  <dc:subject>COO GSSSD presentation</dc:subject>
  <dc:creator>A Jooste</dc:creator>
  <cp:lastModifiedBy>Administrator</cp:lastModifiedBy>
  <cp:revision>3427</cp:revision>
  <cp:lastPrinted>2004-09-10T12:58:38Z</cp:lastPrinted>
  <dcterms:created xsi:type="dcterms:W3CDTF">2004-08-11T10:31:23Z</dcterms:created>
  <dcterms:modified xsi:type="dcterms:W3CDTF">2013-04-23T13:31:56Z</dcterms:modified>
</cp:coreProperties>
</file>