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38F36-EEE5-41BD-A27F-8A3E51B2BB5B}" type="doc">
      <dgm:prSet loTypeId="urn:microsoft.com/office/officeart/2005/8/layout/gear1" loCatId="process" qsTypeId="urn:microsoft.com/office/officeart/2005/8/quickstyle/simple5" qsCatId="simple" csTypeId="urn:microsoft.com/office/officeart/2005/8/colors/colorful5" csCatId="colorful" phldr="1"/>
      <dgm:spPr/>
    </dgm:pt>
    <dgm:pt modelId="{82D0AA39-13BC-43C0-9DAF-464D6E6FAFDA}">
      <dgm:prSet phldrT="[Text]" custT="1"/>
      <dgm:spPr/>
      <dgm:t>
        <a:bodyPr/>
        <a:lstStyle/>
        <a:p>
          <a:r>
            <a:rPr lang="en-US" sz="2400" dirty="0" smtClean="0"/>
            <a:t>Supporting</a:t>
          </a:r>
        </a:p>
        <a:p>
          <a:r>
            <a:rPr lang="en-US" sz="2400" dirty="0" smtClean="0"/>
            <a:t>Role</a:t>
          </a:r>
          <a:endParaRPr lang="th-TH" sz="2400" dirty="0"/>
        </a:p>
      </dgm:t>
    </dgm:pt>
    <dgm:pt modelId="{2B45D1E8-9FB2-43FF-92B1-DFF0B86EDBA3}" type="parTrans" cxnId="{27137393-4960-4414-8C2F-2C364AE71B57}">
      <dgm:prSet/>
      <dgm:spPr/>
      <dgm:t>
        <a:bodyPr/>
        <a:lstStyle/>
        <a:p>
          <a:endParaRPr lang="th-TH"/>
        </a:p>
      </dgm:t>
    </dgm:pt>
    <dgm:pt modelId="{02D3CB63-3ADB-40A9-811D-C60DF3307CC0}" type="sibTrans" cxnId="{27137393-4960-4414-8C2F-2C364AE71B57}">
      <dgm:prSet/>
      <dgm:spPr/>
      <dgm:t>
        <a:bodyPr/>
        <a:lstStyle/>
        <a:p>
          <a:endParaRPr lang="th-TH" sz="3600"/>
        </a:p>
      </dgm:t>
    </dgm:pt>
    <dgm:pt modelId="{97266285-20E7-420D-B0A6-43301B91AD82}">
      <dgm:prSet phldrT="[Text]" custT="1"/>
      <dgm:spPr/>
      <dgm:t>
        <a:bodyPr/>
        <a:lstStyle/>
        <a:p>
          <a:r>
            <a:rPr lang="en-US" sz="2400" dirty="0" smtClean="0"/>
            <a:t>Engaging/Leading role</a:t>
          </a:r>
          <a:endParaRPr lang="th-TH" sz="2400" dirty="0"/>
        </a:p>
      </dgm:t>
    </dgm:pt>
    <dgm:pt modelId="{547715BC-3215-4680-8C0F-A9F9ACD42452}" type="parTrans" cxnId="{89711C55-C3B0-4AE7-9EF0-D9B0E676A2D4}">
      <dgm:prSet/>
      <dgm:spPr/>
      <dgm:t>
        <a:bodyPr/>
        <a:lstStyle/>
        <a:p>
          <a:endParaRPr lang="th-TH"/>
        </a:p>
      </dgm:t>
    </dgm:pt>
    <dgm:pt modelId="{527DD8C8-D7A4-4CB5-A9C6-C8F259C0F154}" type="sibTrans" cxnId="{89711C55-C3B0-4AE7-9EF0-D9B0E676A2D4}">
      <dgm:prSet/>
      <dgm:spPr/>
      <dgm:t>
        <a:bodyPr/>
        <a:lstStyle/>
        <a:p>
          <a:endParaRPr lang="th-TH" sz="3600"/>
        </a:p>
      </dgm:t>
    </dgm:pt>
    <dgm:pt modelId="{58901625-41EE-445D-B271-A559B97DF7EF}">
      <dgm:prSet phldrT="[Text]" custT="1"/>
      <dgm:spPr/>
      <dgm:t>
        <a:bodyPr/>
        <a:lstStyle/>
        <a:p>
          <a:r>
            <a:rPr lang="en-US" sz="2400" dirty="0" smtClean="0"/>
            <a:t>Service Providing Role</a:t>
          </a:r>
          <a:endParaRPr lang="th-TH" sz="2400" dirty="0"/>
        </a:p>
      </dgm:t>
    </dgm:pt>
    <dgm:pt modelId="{88041C59-8449-4D4C-9782-0CCEF3AE9A4C}" type="parTrans" cxnId="{78114D85-2385-4C2A-8103-1DCD95D96938}">
      <dgm:prSet/>
      <dgm:spPr/>
      <dgm:t>
        <a:bodyPr/>
        <a:lstStyle/>
        <a:p>
          <a:endParaRPr lang="th-TH"/>
        </a:p>
      </dgm:t>
    </dgm:pt>
    <dgm:pt modelId="{115595AE-BF95-4D8F-96AE-5E3A223A82DC}" type="sibTrans" cxnId="{78114D85-2385-4C2A-8103-1DCD95D96938}">
      <dgm:prSet/>
      <dgm:spPr/>
      <dgm:t>
        <a:bodyPr/>
        <a:lstStyle/>
        <a:p>
          <a:endParaRPr lang="th-TH" sz="3600"/>
        </a:p>
      </dgm:t>
    </dgm:pt>
    <dgm:pt modelId="{0032F5E0-47C4-415D-B167-498338131447}" type="pres">
      <dgm:prSet presAssocID="{CBA38F36-EEE5-41BD-A27F-8A3E51B2BB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BB82A27-8303-4143-83BA-55FF520B82B5}" type="pres">
      <dgm:prSet presAssocID="{82D0AA39-13BC-43C0-9DAF-464D6E6FAF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0BDCA8-BB25-428B-9041-53CD5D1EEA36}" type="pres">
      <dgm:prSet presAssocID="{82D0AA39-13BC-43C0-9DAF-464D6E6FAFDA}" presName="gear1srcNode" presStyleLbl="node1" presStyleIdx="0" presStyleCnt="3"/>
      <dgm:spPr/>
      <dgm:t>
        <a:bodyPr/>
        <a:lstStyle/>
        <a:p>
          <a:endParaRPr lang="en-SG"/>
        </a:p>
      </dgm:t>
    </dgm:pt>
    <dgm:pt modelId="{0EFE7D02-9BF3-46B2-9E56-FDC88DA95BDA}" type="pres">
      <dgm:prSet presAssocID="{82D0AA39-13BC-43C0-9DAF-464D6E6FAFDA}" presName="gear1dstNode" presStyleLbl="node1" presStyleIdx="0" presStyleCnt="3"/>
      <dgm:spPr/>
      <dgm:t>
        <a:bodyPr/>
        <a:lstStyle/>
        <a:p>
          <a:endParaRPr lang="en-SG"/>
        </a:p>
      </dgm:t>
    </dgm:pt>
    <dgm:pt modelId="{805B7398-3129-4F5E-BCA4-6A1BCAAD1C00}" type="pres">
      <dgm:prSet presAssocID="{97266285-20E7-420D-B0A6-43301B91AD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35D8D5-DF16-4E60-B73A-F392FBDC0E43}" type="pres">
      <dgm:prSet presAssocID="{97266285-20E7-420D-B0A6-43301B91AD82}" presName="gear2srcNode" presStyleLbl="node1" presStyleIdx="1" presStyleCnt="3"/>
      <dgm:spPr/>
      <dgm:t>
        <a:bodyPr/>
        <a:lstStyle/>
        <a:p>
          <a:endParaRPr lang="en-SG"/>
        </a:p>
      </dgm:t>
    </dgm:pt>
    <dgm:pt modelId="{065D2F8D-8F2B-4A4C-A929-107120C09C9A}" type="pres">
      <dgm:prSet presAssocID="{97266285-20E7-420D-B0A6-43301B91AD82}" presName="gear2dstNode" presStyleLbl="node1" presStyleIdx="1" presStyleCnt="3"/>
      <dgm:spPr/>
      <dgm:t>
        <a:bodyPr/>
        <a:lstStyle/>
        <a:p>
          <a:endParaRPr lang="en-SG"/>
        </a:p>
      </dgm:t>
    </dgm:pt>
    <dgm:pt modelId="{E2800473-7CCD-413F-BD99-EDCCC63975FC}" type="pres">
      <dgm:prSet presAssocID="{58901625-41EE-445D-B271-A559B97DF7EF}" presName="gear3" presStyleLbl="node1" presStyleIdx="2" presStyleCnt="3"/>
      <dgm:spPr/>
      <dgm:t>
        <a:bodyPr/>
        <a:lstStyle/>
        <a:p>
          <a:endParaRPr lang="th-TH"/>
        </a:p>
      </dgm:t>
    </dgm:pt>
    <dgm:pt modelId="{D0262AC0-C2E5-481C-9272-C47E91B294E8}" type="pres">
      <dgm:prSet presAssocID="{58901625-41EE-445D-B271-A559B97DF7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541AAD-D08E-49F5-A416-1C7949E7DA03}" type="pres">
      <dgm:prSet presAssocID="{58901625-41EE-445D-B271-A559B97DF7EF}" presName="gear3srcNode" presStyleLbl="node1" presStyleIdx="2" presStyleCnt="3"/>
      <dgm:spPr/>
      <dgm:t>
        <a:bodyPr/>
        <a:lstStyle/>
        <a:p>
          <a:endParaRPr lang="en-SG"/>
        </a:p>
      </dgm:t>
    </dgm:pt>
    <dgm:pt modelId="{D782D7D2-1D1D-4280-87F5-42D474FA7FE1}" type="pres">
      <dgm:prSet presAssocID="{58901625-41EE-445D-B271-A559B97DF7EF}" presName="gear3dstNode" presStyleLbl="node1" presStyleIdx="2" presStyleCnt="3"/>
      <dgm:spPr/>
      <dgm:t>
        <a:bodyPr/>
        <a:lstStyle/>
        <a:p>
          <a:endParaRPr lang="en-SG"/>
        </a:p>
      </dgm:t>
    </dgm:pt>
    <dgm:pt modelId="{97B82FD0-3E2D-4BB1-8A63-C67FC635E9D3}" type="pres">
      <dgm:prSet presAssocID="{02D3CB63-3ADB-40A9-811D-C60DF3307CC0}" presName="connector1" presStyleLbl="sibTrans2D1" presStyleIdx="0" presStyleCnt="3"/>
      <dgm:spPr/>
      <dgm:t>
        <a:bodyPr/>
        <a:lstStyle/>
        <a:p>
          <a:endParaRPr lang="en-SG"/>
        </a:p>
      </dgm:t>
    </dgm:pt>
    <dgm:pt modelId="{0A68343D-28DF-4989-AF1D-546CAB363D33}" type="pres">
      <dgm:prSet presAssocID="{527DD8C8-D7A4-4CB5-A9C6-C8F259C0F154}" presName="connector2" presStyleLbl="sibTrans2D1" presStyleIdx="1" presStyleCnt="3"/>
      <dgm:spPr/>
      <dgm:t>
        <a:bodyPr/>
        <a:lstStyle/>
        <a:p>
          <a:endParaRPr lang="en-SG"/>
        </a:p>
      </dgm:t>
    </dgm:pt>
    <dgm:pt modelId="{C810C3C0-A9CA-44AE-A34D-53F95CDE521F}" type="pres">
      <dgm:prSet presAssocID="{115595AE-BF95-4D8F-96AE-5E3A223A82DC}" presName="connector3" presStyleLbl="sibTrans2D1" presStyleIdx="2" presStyleCnt="3"/>
      <dgm:spPr/>
      <dgm:t>
        <a:bodyPr/>
        <a:lstStyle/>
        <a:p>
          <a:endParaRPr lang="en-SG"/>
        </a:p>
      </dgm:t>
    </dgm:pt>
  </dgm:ptLst>
  <dgm:cxnLst>
    <dgm:cxn modelId="{C5E81409-1D6D-4C73-A6AB-CDE219963959}" type="presOf" srcId="{82D0AA39-13BC-43C0-9DAF-464D6E6FAFDA}" destId="{A10BDCA8-BB25-428B-9041-53CD5D1EEA36}" srcOrd="1" destOrd="0" presId="urn:microsoft.com/office/officeart/2005/8/layout/gear1"/>
    <dgm:cxn modelId="{14C2DF90-462C-49D1-8D94-E6AB1921EAB9}" type="presOf" srcId="{97266285-20E7-420D-B0A6-43301B91AD82}" destId="{065D2F8D-8F2B-4A4C-A929-107120C09C9A}" srcOrd="2" destOrd="0" presId="urn:microsoft.com/office/officeart/2005/8/layout/gear1"/>
    <dgm:cxn modelId="{C8F29C38-D24A-4D22-89AC-16C8D19A26EA}" type="presOf" srcId="{82D0AA39-13BC-43C0-9DAF-464D6E6FAFDA}" destId="{BBB82A27-8303-4143-83BA-55FF520B82B5}" srcOrd="0" destOrd="0" presId="urn:microsoft.com/office/officeart/2005/8/layout/gear1"/>
    <dgm:cxn modelId="{6FDABEEF-D721-4DB2-8E5A-FD9451877A3E}" type="presOf" srcId="{115595AE-BF95-4D8F-96AE-5E3A223A82DC}" destId="{C810C3C0-A9CA-44AE-A34D-53F95CDE521F}" srcOrd="0" destOrd="0" presId="urn:microsoft.com/office/officeart/2005/8/layout/gear1"/>
    <dgm:cxn modelId="{57EDED18-6384-4997-8685-1134361007FE}" type="presOf" srcId="{527DD8C8-D7A4-4CB5-A9C6-C8F259C0F154}" destId="{0A68343D-28DF-4989-AF1D-546CAB363D33}" srcOrd="0" destOrd="0" presId="urn:microsoft.com/office/officeart/2005/8/layout/gear1"/>
    <dgm:cxn modelId="{3F5447F3-DD55-4080-B09D-7F7A9D20C972}" type="presOf" srcId="{CBA38F36-EEE5-41BD-A27F-8A3E51B2BB5B}" destId="{0032F5E0-47C4-415D-B167-498338131447}" srcOrd="0" destOrd="0" presId="urn:microsoft.com/office/officeart/2005/8/layout/gear1"/>
    <dgm:cxn modelId="{8E5B8F5D-CEED-480A-A36B-97F8631EDE83}" type="presOf" srcId="{58901625-41EE-445D-B271-A559B97DF7EF}" destId="{D782D7D2-1D1D-4280-87F5-42D474FA7FE1}" srcOrd="3" destOrd="0" presId="urn:microsoft.com/office/officeart/2005/8/layout/gear1"/>
    <dgm:cxn modelId="{DE51B44A-75B9-4290-9EF8-D7E2BB8A2BD3}" type="presOf" srcId="{97266285-20E7-420D-B0A6-43301B91AD82}" destId="{8A35D8D5-DF16-4E60-B73A-F392FBDC0E43}" srcOrd="1" destOrd="0" presId="urn:microsoft.com/office/officeart/2005/8/layout/gear1"/>
    <dgm:cxn modelId="{27137393-4960-4414-8C2F-2C364AE71B57}" srcId="{CBA38F36-EEE5-41BD-A27F-8A3E51B2BB5B}" destId="{82D0AA39-13BC-43C0-9DAF-464D6E6FAFDA}" srcOrd="0" destOrd="0" parTransId="{2B45D1E8-9FB2-43FF-92B1-DFF0B86EDBA3}" sibTransId="{02D3CB63-3ADB-40A9-811D-C60DF3307CC0}"/>
    <dgm:cxn modelId="{ACEC6B1C-F28B-428C-AEC8-F976DFC52F2B}" type="presOf" srcId="{97266285-20E7-420D-B0A6-43301B91AD82}" destId="{805B7398-3129-4F5E-BCA4-6A1BCAAD1C00}" srcOrd="0" destOrd="0" presId="urn:microsoft.com/office/officeart/2005/8/layout/gear1"/>
    <dgm:cxn modelId="{0C7FFBF8-1197-48AF-8159-9BFC8D0BE79A}" type="presOf" srcId="{58901625-41EE-445D-B271-A559B97DF7EF}" destId="{68541AAD-D08E-49F5-A416-1C7949E7DA03}" srcOrd="2" destOrd="0" presId="urn:microsoft.com/office/officeart/2005/8/layout/gear1"/>
    <dgm:cxn modelId="{3902CE1D-D85C-429B-8EB3-A107EF097760}" type="presOf" srcId="{82D0AA39-13BC-43C0-9DAF-464D6E6FAFDA}" destId="{0EFE7D02-9BF3-46B2-9E56-FDC88DA95BDA}" srcOrd="2" destOrd="0" presId="urn:microsoft.com/office/officeart/2005/8/layout/gear1"/>
    <dgm:cxn modelId="{89711C55-C3B0-4AE7-9EF0-D9B0E676A2D4}" srcId="{CBA38F36-EEE5-41BD-A27F-8A3E51B2BB5B}" destId="{97266285-20E7-420D-B0A6-43301B91AD82}" srcOrd="1" destOrd="0" parTransId="{547715BC-3215-4680-8C0F-A9F9ACD42452}" sibTransId="{527DD8C8-D7A4-4CB5-A9C6-C8F259C0F154}"/>
    <dgm:cxn modelId="{8D967410-7332-43B2-9126-FC362B6534D0}" type="presOf" srcId="{02D3CB63-3ADB-40A9-811D-C60DF3307CC0}" destId="{97B82FD0-3E2D-4BB1-8A63-C67FC635E9D3}" srcOrd="0" destOrd="0" presId="urn:microsoft.com/office/officeart/2005/8/layout/gear1"/>
    <dgm:cxn modelId="{78114D85-2385-4C2A-8103-1DCD95D96938}" srcId="{CBA38F36-EEE5-41BD-A27F-8A3E51B2BB5B}" destId="{58901625-41EE-445D-B271-A559B97DF7EF}" srcOrd="2" destOrd="0" parTransId="{88041C59-8449-4D4C-9782-0CCEF3AE9A4C}" sibTransId="{115595AE-BF95-4D8F-96AE-5E3A223A82DC}"/>
    <dgm:cxn modelId="{365CEC0E-4E1B-4E92-8A51-7B112B34CFBA}" type="presOf" srcId="{58901625-41EE-445D-B271-A559B97DF7EF}" destId="{E2800473-7CCD-413F-BD99-EDCCC63975FC}" srcOrd="0" destOrd="0" presId="urn:microsoft.com/office/officeart/2005/8/layout/gear1"/>
    <dgm:cxn modelId="{A3894D58-82CE-4D5F-B3FC-B8E24799D418}" type="presOf" srcId="{58901625-41EE-445D-B271-A559B97DF7EF}" destId="{D0262AC0-C2E5-481C-9272-C47E91B294E8}" srcOrd="1" destOrd="0" presId="urn:microsoft.com/office/officeart/2005/8/layout/gear1"/>
    <dgm:cxn modelId="{10FDFA97-A0BF-441C-93CA-BBC4B4D511D5}" type="presParOf" srcId="{0032F5E0-47C4-415D-B167-498338131447}" destId="{BBB82A27-8303-4143-83BA-55FF520B82B5}" srcOrd="0" destOrd="0" presId="urn:microsoft.com/office/officeart/2005/8/layout/gear1"/>
    <dgm:cxn modelId="{43F7394F-A187-48AD-BD46-6CE1C60B49F9}" type="presParOf" srcId="{0032F5E0-47C4-415D-B167-498338131447}" destId="{A10BDCA8-BB25-428B-9041-53CD5D1EEA36}" srcOrd="1" destOrd="0" presId="urn:microsoft.com/office/officeart/2005/8/layout/gear1"/>
    <dgm:cxn modelId="{35C66367-56F4-4095-9EE4-04D55478E4BA}" type="presParOf" srcId="{0032F5E0-47C4-415D-B167-498338131447}" destId="{0EFE7D02-9BF3-46B2-9E56-FDC88DA95BDA}" srcOrd="2" destOrd="0" presId="urn:microsoft.com/office/officeart/2005/8/layout/gear1"/>
    <dgm:cxn modelId="{21C76282-C2B0-454A-90A8-D0FE4DA9B9CF}" type="presParOf" srcId="{0032F5E0-47C4-415D-B167-498338131447}" destId="{805B7398-3129-4F5E-BCA4-6A1BCAAD1C00}" srcOrd="3" destOrd="0" presId="urn:microsoft.com/office/officeart/2005/8/layout/gear1"/>
    <dgm:cxn modelId="{8C8D1BEB-DFFB-4EDF-98BC-B1C7B2A66344}" type="presParOf" srcId="{0032F5E0-47C4-415D-B167-498338131447}" destId="{8A35D8D5-DF16-4E60-B73A-F392FBDC0E43}" srcOrd="4" destOrd="0" presId="urn:microsoft.com/office/officeart/2005/8/layout/gear1"/>
    <dgm:cxn modelId="{883B924A-941A-41A4-A7D8-3C2A20B3F47B}" type="presParOf" srcId="{0032F5E0-47C4-415D-B167-498338131447}" destId="{065D2F8D-8F2B-4A4C-A929-107120C09C9A}" srcOrd="5" destOrd="0" presId="urn:microsoft.com/office/officeart/2005/8/layout/gear1"/>
    <dgm:cxn modelId="{02A7B342-D008-49C5-961C-BFB9E3DB289C}" type="presParOf" srcId="{0032F5E0-47C4-415D-B167-498338131447}" destId="{E2800473-7CCD-413F-BD99-EDCCC63975FC}" srcOrd="6" destOrd="0" presId="urn:microsoft.com/office/officeart/2005/8/layout/gear1"/>
    <dgm:cxn modelId="{F2F65366-BF72-45BD-BABC-7C0C2A995B5D}" type="presParOf" srcId="{0032F5E0-47C4-415D-B167-498338131447}" destId="{D0262AC0-C2E5-481C-9272-C47E91B294E8}" srcOrd="7" destOrd="0" presId="urn:microsoft.com/office/officeart/2005/8/layout/gear1"/>
    <dgm:cxn modelId="{3A231FCC-52A6-4A89-A53D-9099F2E0DAB7}" type="presParOf" srcId="{0032F5E0-47C4-415D-B167-498338131447}" destId="{68541AAD-D08E-49F5-A416-1C7949E7DA03}" srcOrd="8" destOrd="0" presId="urn:microsoft.com/office/officeart/2005/8/layout/gear1"/>
    <dgm:cxn modelId="{4EE8F325-BB13-4479-9538-BD3FF71B2A61}" type="presParOf" srcId="{0032F5E0-47C4-415D-B167-498338131447}" destId="{D782D7D2-1D1D-4280-87F5-42D474FA7FE1}" srcOrd="9" destOrd="0" presId="urn:microsoft.com/office/officeart/2005/8/layout/gear1"/>
    <dgm:cxn modelId="{F1AF1F8A-C64D-4951-AF48-87F66EE3F69C}" type="presParOf" srcId="{0032F5E0-47C4-415D-B167-498338131447}" destId="{97B82FD0-3E2D-4BB1-8A63-C67FC635E9D3}" srcOrd="10" destOrd="0" presId="urn:microsoft.com/office/officeart/2005/8/layout/gear1"/>
    <dgm:cxn modelId="{A553D69F-0A78-4548-9172-CC13F0BA8A1E}" type="presParOf" srcId="{0032F5E0-47C4-415D-B167-498338131447}" destId="{0A68343D-28DF-4989-AF1D-546CAB363D33}" srcOrd="11" destOrd="0" presId="urn:microsoft.com/office/officeart/2005/8/layout/gear1"/>
    <dgm:cxn modelId="{DB985F51-7253-470B-9005-1FC0047591E9}" type="presParOf" srcId="{0032F5E0-47C4-415D-B167-498338131447}" destId="{C810C3C0-A9CA-44AE-A34D-53F95CDE52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82A27-8303-4143-83BA-55FF520B82B5}">
      <dsp:nvSpPr>
        <dsp:cNvPr id="0" name=""/>
        <dsp:cNvSpPr/>
      </dsp:nvSpPr>
      <dsp:spPr>
        <a:xfrm>
          <a:off x="3834426" y="2754306"/>
          <a:ext cx="3366374" cy="336637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Role</a:t>
          </a:r>
          <a:endParaRPr lang="th-TH" sz="2400" kern="1200" dirty="0"/>
        </a:p>
      </dsp:txBody>
      <dsp:txXfrm>
        <a:off x="4511217" y="3542863"/>
        <a:ext cx="2012792" cy="1730386"/>
      </dsp:txXfrm>
    </dsp:sp>
    <dsp:sp modelId="{805B7398-3129-4F5E-BCA4-6A1BCAAD1C00}">
      <dsp:nvSpPr>
        <dsp:cNvPr id="0" name=""/>
        <dsp:cNvSpPr/>
      </dsp:nvSpPr>
      <dsp:spPr>
        <a:xfrm>
          <a:off x="1875808" y="1958617"/>
          <a:ext cx="2448271" cy="2448271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Engaging/Leading role</a:t>
          </a:r>
          <a:endParaRPr lang="th-TH" sz="2400" kern="1200" dirty="0"/>
        </a:p>
      </dsp:txBody>
      <dsp:txXfrm>
        <a:off x="2492168" y="2578702"/>
        <a:ext cx="1215551" cy="1208101"/>
      </dsp:txXfrm>
    </dsp:sp>
    <dsp:sp modelId="{E2800473-7CCD-413F-BD99-EDCCC63975FC}">
      <dsp:nvSpPr>
        <dsp:cNvPr id="0" name=""/>
        <dsp:cNvSpPr/>
      </dsp:nvSpPr>
      <dsp:spPr>
        <a:xfrm rot="20700000">
          <a:off x="3247090" y="269559"/>
          <a:ext cx="2398806" cy="2398806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 Providing Role</a:t>
          </a:r>
          <a:endParaRPr lang="th-TH" sz="2400" kern="1200" dirty="0"/>
        </a:p>
      </dsp:txBody>
      <dsp:txXfrm rot="-20700000">
        <a:off x="3773219" y="795688"/>
        <a:ext cx="1346549" cy="1346549"/>
      </dsp:txXfrm>
    </dsp:sp>
    <dsp:sp modelId="{97B82FD0-3E2D-4BB1-8A63-C67FC635E9D3}">
      <dsp:nvSpPr>
        <dsp:cNvPr id="0" name=""/>
        <dsp:cNvSpPr/>
      </dsp:nvSpPr>
      <dsp:spPr>
        <a:xfrm>
          <a:off x="3597262" y="2233895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68343D-28DF-4989-AF1D-546CAB363D33}">
      <dsp:nvSpPr>
        <dsp:cNvPr id="0" name=""/>
        <dsp:cNvSpPr/>
      </dsp:nvSpPr>
      <dsp:spPr>
        <a:xfrm>
          <a:off x="1442224" y="1408640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10C3C0-A9CA-44AE-A34D-53F95CDE521F}">
      <dsp:nvSpPr>
        <dsp:cNvPr id="0" name=""/>
        <dsp:cNvSpPr/>
      </dsp:nvSpPr>
      <dsp:spPr>
        <a:xfrm>
          <a:off x="2692221" y="-264136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98B35-4D9E-4030-B5F5-16D0DE3F50CA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47CB-44C2-4024-AA4F-AAFCA83819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6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47CB-44C2-4024-AA4F-AAFCA8381919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549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วาดใหม่</a:t>
            </a:r>
            <a:r>
              <a:rPr lang="th-TH" baseline="0" dirty="0" smtClean="0"/>
              <a:t> ตาม </a:t>
            </a:r>
            <a:r>
              <a:rPr lang="en-US" baseline="0" dirty="0" smtClean="0"/>
              <a:t>comment </a:t>
            </a:r>
            <a:r>
              <a:rPr lang="th-TH" baseline="0" dirty="0" smtClean="0"/>
              <a:t>อ.พิเชฐ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7CC7-C3A3-4B58-9B91-64C93BD4C3C2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28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55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12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021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11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57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564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49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78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442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026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9FF5-0E97-4DD8-8CB7-6DA1E9D95036}" type="datetimeFigureOut">
              <a:rPr lang="en-SG" smtClean="0"/>
              <a:t>23/4/2013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41AD-D266-4DF4-BAE5-445195F378B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75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jpeg"/><Relationship Id="rId21" Type="http://schemas.openxmlformats.org/officeDocument/2006/relationships/image" Target="../media/image44.jpeg"/><Relationship Id="rId34" Type="http://schemas.openxmlformats.org/officeDocument/2006/relationships/image" Target="../media/image57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33" Type="http://schemas.openxmlformats.org/officeDocument/2006/relationships/image" Target="../media/image56.jpeg"/><Relationship Id="rId38" Type="http://schemas.openxmlformats.org/officeDocument/2006/relationships/image" Target="../media/image61.pn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32" Type="http://schemas.openxmlformats.org/officeDocument/2006/relationships/image" Target="../media/image55.jpeg"/><Relationship Id="rId37" Type="http://schemas.openxmlformats.org/officeDocument/2006/relationships/image" Target="../media/image60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31" Type="http://schemas.openxmlformats.org/officeDocument/2006/relationships/image" Target="../media/image54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jpeg"/><Relationship Id="rId30" Type="http://schemas.openxmlformats.org/officeDocument/2006/relationships/image" Target="../media/image53.jpeg"/><Relationship Id="rId35" Type="http://schemas.openxmlformats.org/officeDocument/2006/relationships/image" Target="../media/image58.jpeg"/><Relationship Id="rId8" Type="http://schemas.openxmlformats.org/officeDocument/2006/relationships/image" Target="../media/image31.jpeg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th/url?sa=i&amp;rct=j&amp;q=&amp;esrc=s&amp;frm=1&amp;source=images&amp;cd=&amp;cad=rja&amp;docid=RBa2za-Gbe8xsM&amp;tbnid=DV5qR28bOcUwxM:&amp;ved=0CAUQjRw&amp;url=http://www.ic.or.th/thai2/&amp;ei=AYBaUdeSD4P4rQeh84CoDQ&amp;psig=AFQjCNGUJBciECCACLLDq88smFw0X5xLuQ&amp;ust=136497190113615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://www.google.co.th/url?sa=i&amp;rct=j&amp;q=&amp;esrc=s&amp;frm=1&amp;source=images&amp;cd=&amp;cad=rja&amp;docid=NPqBjUc3eguJSM&amp;tbnid=ey2a0kB7uwQbgM:&amp;ved=0CAUQjRw&amp;url=http://www.softwareparkphuket.com/&amp;ei=BnlaUfPeK8PIrQe_mYCYBw&amp;psig=AFQjCNFCdKeG-SVm17UKIAy8fdDQhp-ucg&amp;ust=13649701128459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Science Park Development in Thailand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Akkharawit</a:t>
            </a:r>
            <a:r>
              <a:rPr lang="en-US" dirty="0" smtClean="0"/>
              <a:t> </a:t>
            </a:r>
            <a:r>
              <a:rPr lang="en-US" dirty="0" err="1" smtClean="0"/>
              <a:t>Kanjana-Opas</a:t>
            </a:r>
            <a:endParaRPr lang="en-US" dirty="0" smtClean="0"/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Southern Thailand Science Park</a:t>
            </a:r>
          </a:p>
          <a:p>
            <a:r>
              <a:rPr lang="en-US" dirty="0" smtClean="0"/>
              <a:t>Prince of </a:t>
            </a:r>
            <a:r>
              <a:rPr lang="en-US" dirty="0" err="1" smtClean="0"/>
              <a:t>Songkla</a:t>
            </a:r>
            <a:r>
              <a:rPr lang="en-US" dirty="0" smtClean="0"/>
              <a:t> University Science Park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2849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2494373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High Potential Entrepreneurs</a:t>
            </a:r>
            <a:endParaRPr lang="th-TH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984" y="2494373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Start ups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16" y="2422935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Graduate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71604" y="2921413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728" y="247234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Selection</a:t>
            </a:r>
            <a:endParaRPr lang="th-TH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86182" y="2921413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251162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Incubation</a:t>
            </a:r>
            <a:endParaRPr lang="th-TH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29322" y="294343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6446" y="2422935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Growth Acceleration</a:t>
            </a:r>
            <a:endParaRPr lang="th-TH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28926" y="1270237"/>
            <a:ext cx="1214446" cy="11430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Pre-Seed Fund</a:t>
            </a:r>
            <a:endParaRPr lang="th-TH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143504" y="1270237"/>
            <a:ext cx="1214446" cy="11430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Seed Fund</a:t>
            </a:r>
            <a:endParaRPr lang="th-TH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786710" y="1270237"/>
            <a:ext cx="1214446" cy="11430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VC</a:t>
            </a:r>
            <a:endParaRPr lang="th-TH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180" y="2923001"/>
            <a:ext cx="135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Coaching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Training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Matching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Consulting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R&amp;D</a:t>
            </a:r>
            <a:endParaRPr lang="th-TH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2924944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Scouting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Consulting/Coaching</a:t>
            </a:r>
            <a:endParaRPr lang="th-TH" sz="1400" b="1" dirty="0" smtClean="0">
              <a:latin typeface="Calibri" pitchFamily="34" charset="0"/>
              <a:cs typeface="Calibri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Intensive training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Scale up/ prototyping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Networking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Investment</a:t>
            </a:r>
          </a:p>
        </p:txBody>
      </p:sp>
      <p:sp>
        <p:nvSpPr>
          <p:cNvPr id="19" name="Curved Up Arrow 18"/>
          <p:cNvSpPr/>
          <p:nvPr/>
        </p:nvSpPr>
        <p:spPr>
          <a:xfrm flipH="1">
            <a:off x="928694" y="3351629"/>
            <a:ext cx="1928794" cy="500066"/>
          </a:xfrm>
          <a:prstGeom prst="curvedUpArrow">
            <a:avLst>
              <a:gd name="adj1" fmla="val 25000"/>
              <a:gd name="adj2" fmla="val 50000"/>
              <a:gd name="adj3" fmla="val 22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28498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EIR</a:t>
            </a:r>
          </a:p>
          <a:p>
            <a:pPr marL="177800" indent="-177800"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Mentoring</a:t>
            </a:r>
            <a:endParaRPr lang="th-TH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644" y="5418842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Idea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0354" y="5418842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Product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0684" y="5418842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Market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1737280" y="5704594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  <a:endCxn id="24" idx="1"/>
          </p:cNvCxnSpPr>
          <p:nvPr/>
        </p:nvCxnSpPr>
        <p:spPr>
          <a:xfrm>
            <a:off x="4951990" y="570459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51594" y="576614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TTO/IPMO</a:t>
            </a:r>
            <a:endParaRPr lang="th-TH" sz="18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9832" y="32849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TBI</a:t>
            </a:r>
            <a:endParaRPr lang="th-TH" sz="18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Licensing</a:t>
            </a:r>
          </a:p>
          <a:p>
            <a:pPr marL="177800" indent="-177800" algn="ctr"/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Co-Research/Tech Transfer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51084" y="6261237"/>
            <a:ext cx="215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Valley of Death</a:t>
            </a:r>
            <a:endParaRPr lang="th-TH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331640" y="6020259"/>
            <a:ext cx="2702286" cy="793117"/>
          </a:xfrm>
          <a:custGeom>
            <a:avLst/>
            <a:gdLst>
              <a:gd name="connsiteX0" fmla="*/ 0 w 2702286"/>
              <a:gd name="connsiteY0" fmla="*/ 51443 h 1013345"/>
              <a:gd name="connsiteX1" fmla="*/ 71252 w 2702286"/>
              <a:gd name="connsiteY1" fmla="*/ 146446 h 1013345"/>
              <a:gd name="connsiteX2" fmla="*/ 118753 w 2702286"/>
              <a:gd name="connsiteY2" fmla="*/ 265199 h 1013345"/>
              <a:gd name="connsiteX3" fmla="*/ 154379 w 2702286"/>
              <a:gd name="connsiteY3" fmla="*/ 300825 h 1013345"/>
              <a:gd name="connsiteX4" fmla="*/ 190005 w 2702286"/>
              <a:gd name="connsiteY4" fmla="*/ 372077 h 1013345"/>
              <a:gd name="connsiteX5" fmla="*/ 225631 w 2702286"/>
              <a:gd name="connsiteY5" fmla="*/ 407703 h 1013345"/>
              <a:gd name="connsiteX6" fmla="*/ 296883 w 2702286"/>
              <a:gd name="connsiteY6" fmla="*/ 467080 h 1013345"/>
              <a:gd name="connsiteX7" fmla="*/ 320634 w 2702286"/>
              <a:gd name="connsiteY7" fmla="*/ 514581 h 1013345"/>
              <a:gd name="connsiteX8" fmla="*/ 356260 w 2702286"/>
              <a:gd name="connsiteY8" fmla="*/ 526456 h 1013345"/>
              <a:gd name="connsiteX9" fmla="*/ 391886 w 2702286"/>
              <a:gd name="connsiteY9" fmla="*/ 562082 h 1013345"/>
              <a:gd name="connsiteX10" fmla="*/ 439387 w 2702286"/>
              <a:gd name="connsiteY10" fmla="*/ 621459 h 1013345"/>
              <a:gd name="connsiteX11" fmla="*/ 581891 w 2702286"/>
              <a:gd name="connsiteY11" fmla="*/ 704586 h 1013345"/>
              <a:gd name="connsiteX12" fmla="*/ 688769 w 2702286"/>
              <a:gd name="connsiteY12" fmla="*/ 787713 h 1013345"/>
              <a:gd name="connsiteX13" fmla="*/ 736270 w 2702286"/>
              <a:gd name="connsiteY13" fmla="*/ 823339 h 1013345"/>
              <a:gd name="connsiteX14" fmla="*/ 771896 w 2702286"/>
              <a:gd name="connsiteY14" fmla="*/ 858965 h 1013345"/>
              <a:gd name="connsiteX15" fmla="*/ 890649 w 2702286"/>
              <a:gd name="connsiteY15" fmla="*/ 918342 h 1013345"/>
              <a:gd name="connsiteX16" fmla="*/ 926275 w 2702286"/>
              <a:gd name="connsiteY16" fmla="*/ 942093 h 1013345"/>
              <a:gd name="connsiteX17" fmla="*/ 973776 w 2702286"/>
              <a:gd name="connsiteY17" fmla="*/ 953968 h 1013345"/>
              <a:gd name="connsiteX18" fmla="*/ 1045028 w 2702286"/>
              <a:gd name="connsiteY18" fmla="*/ 977719 h 1013345"/>
              <a:gd name="connsiteX19" fmla="*/ 1080654 w 2702286"/>
              <a:gd name="connsiteY19" fmla="*/ 1001469 h 1013345"/>
              <a:gd name="connsiteX20" fmla="*/ 1140031 w 2702286"/>
              <a:gd name="connsiteY20" fmla="*/ 1013345 h 1013345"/>
              <a:gd name="connsiteX21" fmla="*/ 1401288 w 2702286"/>
              <a:gd name="connsiteY21" fmla="*/ 977719 h 1013345"/>
              <a:gd name="connsiteX22" fmla="*/ 1508166 w 2702286"/>
              <a:gd name="connsiteY22" fmla="*/ 953968 h 1013345"/>
              <a:gd name="connsiteX23" fmla="*/ 1721922 w 2702286"/>
              <a:gd name="connsiteY23" fmla="*/ 918342 h 1013345"/>
              <a:gd name="connsiteX24" fmla="*/ 1757548 w 2702286"/>
              <a:gd name="connsiteY24" fmla="*/ 906467 h 1013345"/>
              <a:gd name="connsiteX25" fmla="*/ 1840675 w 2702286"/>
              <a:gd name="connsiteY25" fmla="*/ 870841 h 1013345"/>
              <a:gd name="connsiteX26" fmla="*/ 1935678 w 2702286"/>
              <a:gd name="connsiteY26" fmla="*/ 835215 h 1013345"/>
              <a:gd name="connsiteX27" fmla="*/ 2006930 w 2702286"/>
              <a:gd name="connsiteY27" fmla="*/ 787713 h 1013345"/>
              <a:gd name="connsiteX28" fmla="*/ 2101932 w 2702286"/>
              <a:gd name="connsiteY28" fmla="*/ 763963 h 1013345"/>
              <a:gd name="connsiteX29" fmla="*/ 2113808 w 2702286"/>
              <a:gd name="connsiteY29" fmla="*/ 728337 h 1013345"/>
              <a:gd name="connsiteX30" fmla="*/ 2185060 w 2702286"/>
              <a:gd name="connsiteY30" fmla="*/ 704586 h 1013345"/>
              <a:gd name="connsiteX31" fmla="*/ 2208810 w 2702286"/>
              <a:gd name="connsiteY31" fmla="*/ 657085 h 1013345"/>
              <a:gd name="connsiteX32" fmla="*/ 2244436 w 2702286"/>
              <a:gd name="connsiteY32" fmla="*/ 633334 h 1013345"/>
              <a:gd name="connsiteX33" fmla="*/ 2315688 w 2702286"/>
              <a:gd name="connsiteY33" fmla="*/ 562082 h 1013345"/>
              <a:gd name="connsiteX34" fmla="*/ 2351314 w 2702286"/>
              <a:gd name="connsiteY34" fmla="*/ 526456 h 1013345"/>
              <a:gd name="connsiteX35" fmla="*/ 2375065 w 2702286"/>
              <a:gd name="connsiteY35" fmla="*/ 490830 h 1013345"/>
              <a:gd name="connsiteX36" fmla="*/ 2410691 w 2702286"/>
              <a:gd name="connsiteY36" fmla="*/ 478955 h 1013345"/>
              <a:gd name="connsiteX37" fmla="*/ 2481943 w 2702286"/>
              <a:gd name="connsiteY37" fmla="*/ 360202 h 1013345"/>
              <a:gd name="connsiteX38" fmla="*/ 2517569 w 2702286"/>
              <a:gd name="connsiteY38" fmla="*/ 348326 h 1013345"/>
              <a:gd name="connsiteX39" fmla="*/ 2553195 w 2702286"/>
              <a:gd name="connsiteY39" fmla="*/ 277075 h 1013345"/>
              <a:gd name="connsiteX40" fmla="*/ 2576945 w 2702286"/>
              <a:gd name="connsiteY40" fmla="*/ 229573 h 1013345"/>
              <a:gd name="connsiteX41" fmla="*/ 2612571 w 2702286"/>
              <a:gd name="connsiteY41" fmla="*/ 193947 h 1013345"/>
              <a:gd name="connsiteX42" fmla="*/ 2648197 w 2702286"/>
              <a:gd name="connsiteY42" fmla="*/ 110820 h 1013345"/>
              <a:gd name="connsiteX43" fmla="*/ 2660073 w 2702286"/>
              <a:gd name="connsiteY43" fmla="*/ 63319 h 1013345"/>
              <a:gd name="connsiteX44" fmla="*/ 2695699 w 2702286"/>
              <a:gd name="connsiteY44" fmla="*/ 15817 h 101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02286" h="1013345">
                <a:moveTo>
                  <a:pt x="0" y="51443"/>
                </a:moveTo>
                <a:cubicBezTo>
                  <a:pt x="6053" y="59010"/>
                  <a:pt x="61801" y="125180"/>
                  <a:pt x="71252" y="146446"/>
                </a:cubicBezTo>
                <a:cubicBezTo>
                  <a:pt x="91613" y="192258"/>
                  <a:pt x="90161" y="225170"/>
                  <a:pt x="118753" y="265199"/>
                </a:cubicBezTo>
                <a:cubicBezTo>
                  <a:pt x="128515" y="278865"/>
                  <a:pt x="142504" y="288950"/>
                  <a:pt x="154379" y="300825"/>
                </a:cubicBezTo>
                <a:cubicBezTo>
                  <a:pt x="166281" y="336532"/>
                  <a:pt x="164426" y="341382"/>
                  <a:pt x="190005" y="372077"/>
                </a:cubicBezTo>
                <a:cubicBezTo>
                  <a:pt x="200756" y="384979"/>
                  <a:pt x="214701" y="394952"/>
                  <a:pt x="225631" y="407703"/>
                </a:cubicBezTo>
                <a:cubicBezTo>
                  <a:pt x="277395" y="468094"/>
                  <a:pt x="237024" y="447126"/>
                  <a:pt x="296883" y="467080"/>
                </a:cubicBezTo>
                <a:cubicBezTo>
                  <a:pt x="304800" y="482914"/>
                  <a:pt x="308116" y="502063"/>
                  <a:pt x="320634" y="514581"/>
                </a:cubicBezTo>
                <a:cubicBezTo>
                  <a:pt x="329485" y="523432"/>
                  <a:pt x="345845" y="519512"/>
                  <a:pt x="356260" y="526456"/>
                </a:cubicBezTo>
                <a:cubicBezTo>
                  <a:pt x="370234" y="535772"/>
                  <a:pt x="380827" y="549443"/>
                  <a:pt x="391886" y="562082"/>
                </a:cubicBezTo>
                <a:cubicBezTo>
                  <a:pt x="408577" y="581157"/>
                  <a:pt x="420632" y="604409"/>
                  <a:pt x="439387" y="621459"/>
                </a:cubicBezTo>
                <a:cubicBezTo>
                  <a:pt x="501415" y="677849"/>
                  <a:pt x="514965" y="677816"/>
                  <a:pt x="581891" y="704586"/>
                </a:cubicBezTo>
                <a:cubicBezTo>
                  <a:pt x="660961" y="783657"/>
                  <a:pt x="594474" y="724850"/>
                  <a:pt x="688769" y="787713"/>
                </a:cubicBezTo>
                <a:cubicBezTo>
                  <a:pt x="705237" y="798692"/>
                  <a:pt x="721243" y="810458"/>
                  <a:pt x="736270" y="823339"/>
                </a:cubicBezTo>
                <a:cubicBezTo>
                  <a:pt x="749021" y="834269"/>
                  <a:pt x="757593" y="850163"/>
                  <a:pt x="771896" y="858965"/>
                </a:cubicBezTo>
                <a:cubicBezTo>
                  <a:pt x="809588" y="882160"/>
                  <a:pt x="853825" y="893793"/>
                  <a:pt x="890649" y="918342"/>
                </a:cubicBezTo>
                <a:cubicBezTo>
                  <a:pt x="902524" y="926259"/>
                  <a:pt x="913157" y="936471"/>
                  <a:pt x="926275" y="942093"/>
                </a:cubicBezTo>
                <a:cubicBezTo>
                  <a:pt x="941276" y="948522"/>
                  <a:pt x="958143" y="949278"/>
                  <a:pt x="973776" y="953968"/>
                </a:cubicBezTo>
                <a:cubicBezTo>
                  <a:pt x="997756" y="961162"/>
                  <a:pt x="1021277" y="969802"/>
                  <a:pt x="1045028" y="977719"/>
                </a:cubicBezTo>
                <a:cubicBezTo>
                  <a:pt x="1058568" y="982232"/>
                  <a:pt x="1067290" y="996458"/>
                  <a:pt x="1080654" y="1001469"/>
                </a:cubicBezTo>
                <a:cubicBezTo>
                  <a:pt x="1099553" y="1008556"/>
                  <a:pt x="1120239" y="1009386"/>
                  <a:pt x="1140031" y="1013345"/>
                </a:cubicBezTo>
                <a:lnTo>
                  <a:pt x="1401288" y="977719"/>
                </a:lnTo>
                <a:cubicBezTo>
                  <a:pt x="1554012" y="955093"/>
                  <a:pt x="1378544" y="976842"/>
                  <a:pt x="1508166" y="953968"/>
                </a:cubicBezTo>
                <a:cubicBezTo>
                  <a:pt x="1542416" y="947924"/>
                  <a:pt x="1665796" y="932373"/>
                  <a:pt x="1721922" y="918342"/>
                </a:cubicBezTo>
                <a:cubicBezTo>
                  <a:pt x="1734066" y="915306"/>
                  <a:pt x="1745673" y="910425"/>
                  <a:pt x="1757548" y="906467"/>
                </a:cubicBezTo>
                <a:cubicBezTo>
                  <a:pt x="1829746" y="858334"/>
                  <a:pt x="1753035" y="903706"/>
                  <a:pt x="1840675" y="870841"/>
                </a:cubicBezTo>
                <a:cubicBezTo>
                  <a:pt x="1964871" y="824267"/>
                  <a:pt x="1813751" y="865695"/>
                  <a:pt x="1935678" y="835215"/>
                </a:cubicBezTo>
                <a:cubicBezTo>
                  <a:pt x="1974389" y="796504"/>
                  <a:pt x="1959669" y="800602"/>
                  <a:pt x="2006930" y="787713"/>
                </a:cubicBezTo>
                <a:cubicBezTo>
                  <a:pt x="2038422" y="779124"/>
                  <a:pt x="2101932" y="763963"/>
                  <a:pt x="2101932" y="763963"/>
                </a:cubicBezTo>
                <a:cubicBezTo>
                  <a:pt x="2105891" y="752088"/>
                  <a:pt x="2103622" y="735613"/>
                  <a:pt x="2113808" y="728337"/>
                </a:cubicBezTo>
                <a:cubicBezTo>
                  <a:pt x="2134180" y="713785"/>
                  <a:pt x="2185060" y="704586"/>
                  <a:pt x="2185060" y="704586"/>
                </a:cubicBezTo>
                <a:cubicBezTo>
                  <a:pt x="2192977" y="688752"/>
                  <a:pt x="2197477" y="670685"/>
                  <a:pt x="2208810" y="657085"/>
                </a:cubicBezTo>
                <a:cubicBezTo>
                  <a:pt x="2217947" y="646121"/>
                  <a:pt x="2233769" y="642816"/>
                  <a:pt x="2244436" y="633334"/>
                </a:cubicBezTo>
                <a:cubicBezTo>
                  <a:pt x="2269540" y="611019"/>
                  <a:pt x="2291937" y="585833"/>
                  <a:pt x="2315688" y="562082"/>
                </a:cubicBezTo>
                <a:cubicBezTo>
                  <a:pt x="2327563" y="550207"/>
                  <a:pt x="2341998" y="540430"/>
                  <a:pt x="2351314" y="526456"/>
                </a:cubicBezTo>
                <a:cubicBezTo>
                  <a:pt x="2359231" y="514581"/>
                  <a:pt x="2363920" y="499746"/>
                  <a:pt x="2375065" y="490830"/>
                </a:cubicBezTo>
                <a:cubicBezTo>
                  <a:pt x="2384840" y="483010"/>
                  <a:pt x="2398816" y="482913"/>
                  <a:pt x="2410691" y="478955"/>
                </a:cubicBezTo>
                <a:cubicBezTo>
                  <a:pt x="2422323" y="455690"/>
                  <a:pt x="2464745" y="365935"/>
                  <a:pt x="2481943" y="360202"/>
                </a:cubicBezTo>
                <a:lnTo>
                  <a:pt x="2517569" y="348326"/>
                </a:lnTo>
                <a:cubicBezTo>
                  <a:pt x="2539342" y="283006"/>
                  <a:pt x="2516360" y="341537"/>
                  <a:pt x="2553195" y="277075"/>
                </a:cubicBezTo>
                <a:cubicBezTo>
                  <a:pt x="2561978" y="261705"/>
                  <a:pt x="2566656" y="243978"/>
                  <a:pt x="2576945" y="229573"/>
                </a:cubicBezTo>
                <a:cubicBezTo>
                  <a:pt x="2586706" y="215907"/>
                  <a:pt x="2600696" y="205822"/>
                  <a:pt x="2612571" y="193947"/>
                </a:cubicBezTo>
                <a:cubicBezTo>
                  <a:pt x="2646666" y="57574"/>
                  <a:pt x="2598991" y="225634"/>
                  <a:pt x="2648197" y="110820"/>
                </a:cubicBezTo>
                <a:cubicBezTo>
                  <a:pt x="2654626" y="95819"/>
                  <a:pt x="2651020" y="76899"/>
                  <a:pt x="2660073" y="63319"/>
                </a:cubicBezTo>
                <a:cubicBezTo>
                  <a:pt x="2702286" y="0"/>
                  <a:pt x="2695699" y="73353"/>
                  <a:pt x="2695699" y="15817"/>
                </a:cubicBezTo>
              </a:path>
            </a:pathLst>
          </a:custGeom>
          <a:ln w="5715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Up-Down Arrow 58"/>
          <p:cNvSpPr/>
          <p:nvPr/>
        </p:nvSpPr>
        <p:spPr>
          <a:xfrm rot="20816381">
            <a:off x="3235755" y="3207286"/>
            <a:ext cx="224218" cy="2219975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83574" y="44624"/>
            <a:ext cx="57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Technology Business Incubation</a:t>
            </a:r>
            <a:endParaRPr lang="th-TH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76672"/>
            <a:ext cx="292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Mobilization and Entrepreneurial Education</a:t>
            </a:r>
            <a:endParaRPr lang="th-TH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241465"/>
            <a:ext cx="2583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Activities:</a:t>
            </a:r>
          </a:p>
          <a:p>
            <a:r>
              <a:rPr lang="en-US" sz="1600" dirty="0" smtClean="0"/>
              <a:t>-Awareness raising and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Entrepreneurial culture</a:t>
            </a:r>
            <a:endParaRPr lang="th-TH" sz="1600" dirty="0" smtClean="0"/>
          </a:p>
          <a:p>
            <a:r>
              <a:rPr lang="en-US" sz="1600" dirty="0" smtClean="0"/>
              <a:t>-Promotion</a:t>
            </a:r>
            <a:endParaRPr lang="th-TH" sz="1600" dirty="0" smtClean="0"/>
          </a:p>
          <a:p>
            <a:r>
              <a:rPr lang="en-US" sz="1600" dirty="0" smtClean="0"/>
              <a:t>-</a:t>
            </a:r>
            <a:r>
              <a:rPr lang="en-US" sz="1600" dirty="0" err="1" smtClean="0"/>
              <a:t>Researcg</a:t>
            </a:r>
            <a:r>
              <a:rPr lang="en-US" sz="1600" dirty="0" smtClean="0"/>
              <a:t> Commercialization</a:t>
            </a:r>
            <a:endParaRPr lang="th-TH" sz="1600" dirty="0" smtClean="0"/>
          </a:p>
          <a:p>
            <a:endParaRPr lang="th-TH" sz="1600" dirty="0"/>
          </a:p>
        </p:txBody>
      </p:sp>
      <p:sp>
        <p:nvSpPr>
          <p:cNvPr id="50" name="Rectangle 49"/>
          <p:cNvSpPr/>
          <p:nvPr/>
        </p:nvSpPr>
        <p:spPr>
          <a:xfrm>
            <a:off x="179512" y="2492896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Entrepreneur</a:t>
            </a:r>
            <a:endParaRPr lang="th-TH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9400" y="619780"/>
            <a:ext cx="1526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Incubation</a:t>
            </a:r>
          </a:p>
          <a:p>
            <a:pPr algn="ctr"/>
            <a:r>
              <a:rPr lang="en-US" sz="1400" dirty="0" smtClean="0"/>
              <a:t>600,000 Baht/3Yrs</a:t>
            </a:r>
            <a:endParaRPr lang="th-TH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876800" y="533400"/>
            <a:ext cx="1778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Acceleration</a:t>
            </a:r>
            <a:r>
              <a:rPr lang="th-TH" sz="1400" dirty="0" smtClean="0"/>
              <a:t> </a:t>
            </a:r>
            <a:endParaRPr lang="en-US" sz="1400" dirty="0" smtClean="0"/>
          </a:p>
          <a:p>
            <a:pPr algn="ctr"/>
            <a:r>
              <a:rPr lang="en-US" sz="1400" dirty="0" smtClean="0"/>
              <a:t>1,000,000-3,000,000  </a:t>
            </a:r>
          </a:p>
          <a:p>
            <a:pPr algn="ctr"/>
            <a:r>
              <a:rPr lang="en-US" sz="1400" dirty="0" smtClean="0"/>
              <a:t>Baht/</a:t>
            </a:r>
            <a:r>
              <a:rPr lang="en-US" sz="1400" dirty="0" err="1" smtClean="0"/>
              <a:t>Yr</a:t>
            </a:r>
            <a:endParaRPr lang="th-TH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956376" y="314096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Follow up</a:t>
            </a:r>
            <a:endParaRPr lang="th-TH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69921" y="685800"/>
            <a:ext cx="111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10,000,000 </a:t>
            </a:r>
          </a:p>
          <a:p>
            <a:r>
              <a:rPr lang="en-US" sz="1400" dirty="0" smtClean="0"/>
              <a:t>Baht/startup</a:t>
            </a:r>
            <a:endParaRPr lang="th-TH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4788024" y="60119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TTO/IPMO</a:t>
            </a:r>
            <a:endParaRPr lang="th-TH" sz="18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63120" y="508518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/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Pre-seed,</a:t>
            </a:r>
            <a:b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I2P, AC</a:t>
            </a:r>
            <a:r>
              <a:rPr lang="en-US" sz="1800" baseline="30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th-TH" sz="1800" baseline="30000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3400" y="4525382"/>
            <a:ext cx="1189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Institutional</a:t>
            </a:r>
          </a:p>
          <a:p>
            <a:r>
              <a:rPr lang="en-US" sz="1600" dirty="0" smtClean="0"/>
              <a:t>Regional</a:t>
            </a:r>
          </a:p>
          <a:p>
            <a:r>
              <a:rPr lang="en-US" sz="1600" dirty="0" smtClean="0"/>
              <a:t>National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8008011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\\172.31.135.11\15 Picture\15113 Logo\ผู้ประกอบการ\D-Care\D-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900238"/>
            <a:ext cx="10271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com\Desktop\น้ำดื่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1000125"/>
            <a:ext cx="10064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\\172.31.135.11\15 Picture\15113 Logo\ผู้ประกอบการ\บจก.กิสโค\LOGO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985838"/>
            <a:ext cx="11604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\\172.31.135.11\15 Picture\15113 Logo\ผู้ประกอบการ\บจก.ซีไซน์\A2.jpg"/>
          <p:cNvPicPr>
            <a:picLocks noChangeAspect="1" noChangeArrowheads="1"/>
          </p:cNvPicPr>
          <p:nvPr/>
        </p:nvPicPr>
        <p:blipFill>
          <a:blip r:embed="rId5" cstate="print"/>
          <a:srcRect l="8069" t="19151" r="8002" b="18748"/>
          <a:stretch>
            <a:fillRect/>
          </a:stretch>
        </p:blipFill>
        <p:spPr bwMode="auto">
          <a:xfrm>
            <a:off x="995363" y="4125913"/>
            <a:ext cx="127317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\\172.31.135.11\15 Picture\15113 Logo\ผู้ประกอบการ\บจก.ตอยยีบัน ฟู้ด\labanso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038" y="5783263"/>
            <a:ext cx="1149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 descr="\\172.31.135.11\15 Picture\15113 Logo\ผู้ประกอบการ\บจก.ไทยโกทโปรดักส์\mali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8225" y="2439988"/>
            <a:ext cx="15001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0" descr="C:\Users\com\Desktop\แผ่นมาส์กหน้าและมาส์กตา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8263" y="1020763"/>
            <a:ext cx="24622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1" descr="\\172.31.135.11\15 Picture\15113 Logo\ผู้ประกอบการ\บจก.ไทยฟิล\TF.jpg"/>
          <p:cNvPicPr>
            <a:picLocks noChangeAspect="1" noChangeArrowheads="1"/>
          </p:cNvPicPr>
          <p:nvPr/>
        </p:nvPicPr>
        <p:blipFill>
          <a:blip r:embed="rId9" cstate="print"/>
          <a:srcRect l="11566" t="5441" r="12663" b="6651"/>
          <a:stretch>
            <a:fillRect/>
          </a:stretch>
        </p:blipFill>
        <p:spPr bwMode="auto">
          <a:xfrm>
            <a:off x="995363" y="4851400"/>
            <a:ext cx="1262062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2" descr="\\172.31.135.11\15 Picture\15113 Logo\ผู้ประกอบการ\บจก.บราเทอร์ ไอเดีย\brother_Ide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1438" y="1508125"/>
            <a:ext cx="24590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4" descr="C:\Users\com\Desktop\-1031000165.jpga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5499100"/>
            <a:ext cx="8651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5" descr="C:\Users\com\Desktop\DSC0379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78263" y="4806950"/>
            <a:ext cx="1701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6" descr="C:\Users\com\Desktop\BestSolution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2038" y="3260725"/>
            <a:ext cx="12239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7" descr="C:\Users\com\Desktop\love_anime_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1014413"/>
            <a:ext cx="147478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8" descr="C:\Users\com\Desktop\3s_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22238" y="5033963"/>
            <a:ext cx="111760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9" descr="C:\Users\com\Desktop\Logo_bns_1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3813" y="1022350"/>
            <a:ext cx="13668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20" descr="C:\Users\com\Desktop\M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25" y="3449638"/>
            <a:ext cx="9604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21" descr="\\172.31.135.11\15 Picture\15113 Logo\ผู้ประกอบการ\บจก.แสตนดิ้งคอมฟอร์ด\sig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81438" y="2181225"/>
            <a:ext cx="2459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22" descr="C:\Users\com\Desktop\เห็ดทอดนาโหนด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96963" y="2057400"/>
            <a:ext cx="11890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3" descr="C:\Users\com\Desktop\anysoft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78263" y="5573713"/>
            <a:ext cx="141446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4" descr="C:\Users\com\Desktop\Kanika_logo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3813" y="1546225"/>
            <a:ext cx="136683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2" name="Picture 25" descr="C:\Users\com\Desktop\Log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92863" y="2509838"/>
            <a:ext cx="13477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Picture 26" descr="C:\Users\com\Desktop\DSC06859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29550" y="4630738"/>
            <a:ext cx="12350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4" name="Picture 27" descr="C:\Users\com\Desktop\MAX Concrete.jpg"/>
          <p:cNvPicPr>
            <a:picLocks noChangeAspect="1" noChangeArrowheads="1"/>
          </p:cNvPicPr>
          <p:nvPr/>
        </p:nvPicPr>
        <p:blipFill>
          <a:blip r:embed="rId24" cstate="print"/>
          <a:srcRect l="16060" t="9564" r="10759" b="9564"/>
          <a:stretch>
            <a:fillRect/>
          </a:stretch>
        </p:blipFill>
        <p:spPr bwMode="auto">
          <a:xfrm>
            <a:off x="60325" y="4168775"/>
            <a:ext cx="911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Picture 28" descr="C:\Users\com\Desktop\MangoSoft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94450" y="3101975"/>
            <a:ext cx="1346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6" name="Picture 30" descr="C:\Users\com\Desktop\35075_112215638829840_112214458829958_88315_617903_n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878263" y="2992438"/>
            <a:ext cx="2462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7" name="Picture 31" descr="C:\Users\com\Desktop\U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99213" y="4386263"/>
            <a:ext cx="13414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32" descr="C:\Users\com\Desktop\chaiyan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85113" y="3375025"/>
            <a:ext cx="12128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33" descr="\\172.31.135.11\15 Picture\15113 Logo\ผู้ประกอบการ\หจก.สตอม\logo_6 copy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92188" y="5927725"/>
            <a:ext cx="12652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0" name="Picture 34" descr="C:\Users\com\Desktop\jidapa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99213" y="5427663"/>
            <a:ext cx="13414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1" name="Picture 36" descr="\\172.31.135.11\15 Picture\15113 Logo\ผู้ประกอบการ\หอบี่\หอบี่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597525" y="3943350"/>
            <a:ext cx="742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2" name="Picture 37" descr="C:\Users\com\Desktop\Image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306638" y="3529013"/>
            <a:ext cx="15049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3" name="Picture 39" descr="C:\Users\com\Desktop\logo_Made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81438" y="3941763"/>
            <a:ext cx="1698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4" name="Picture 42" descr="C:\Users\com\Desktop\Untitled-1 copy.gif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861300" y="2208213"/>
            <a:ext cx="1168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5" name="Picture 43" descr="C:\Users\com\Desktop\2553-09-03 16-14-27_0359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580063" y="4799013"/>
            <a:ext cx="8128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44" descr="C:\Users\com\Desktop\52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306638" y="5232400"/>
            <a:ext cx="15049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7" name="Picture 45" descr="C:\Users\com\Desktop\DSCF1028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86000" y="981075"/>
            <a:ext cx="15224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34925" y="80963"/>
            <a:ext cx="9036050" cy="755650"/>
          </a:xfrm>
          <a:prstGeom prst="roundRect">
            <a:avLst>
              <a:gd name="adj" fmla="val 9106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Incubatees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Startups @PSU-BIC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669088"/>
            <a:ext cx="7272338" cy="107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46120" name="Picture 40" descr="D:\logo_thfull.pn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308850" y="6416675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Triple Helix or PPP Model does not fit perfectly</a:t>
            </a:r>
          </a:p>
          <a:p>
            <a:pPr lvl="1"/>
            <a:r>
              <a:rPr lang="en-US" dirty="0" smtClean="0"/>
              <a:t>Local government involvement</a:t>
            </a:r>
          </a:p>
          <a:p>
            <a:r>
              <a:rPr lang="en-US" dirty="0" smtClean="0"/>
              <a:t>Awareness about significance and role of SP among stakeholders</a:t>
            </a:r>
          </a:p>
          <a:p>
            <a:pPr lvl="1"/>
            <a:r>
              <a:rPr lang="en-US" dirty="0" smtClean="0"/>
              <a:t>Supports from government</a:t>
            </a:r>
          </a:p>
          <a:p>
            <a:pPr lvl="1"/>
            <a:r>
              <a:rPr lang="en-US" dirty="0" smtClean="0"/>
              <a:t>Services used or demanded by customers</a:t>
            </a:r>
          </a:p>
          <a:p>
            <a:r>
              <a:rPr lang="en-US" dirty="0" smtClean="0"/>
              <a:t>Human resources</a:t>
            </a:r>
          </a:p>
          <a:p>
            <a:pPr lvl="1"/>
            <a:r>
              <a:rPr lang="en-US" dirty="0" smtClean="0"/>
              <a:t>SP management</a:t>
            </a:r>
          </a:p>
          <a:p>
            <a:pPr lvl="1"/>
            <a:r>
              <a:rPr lang="en-US" dirty="0" smtClean="0"/>
              <a:t>Service providers: IP Specialist, Business Incubation Officer, Industrial Liaison Officer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877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Park Business in Thailand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Ownership of the park</a:t>
            </a:r>
          </a:p>
          <a:p>
            <a:pPr lvl="1"/>
            <a:r>
              <a:rPr lang="en-US" dirty="0" smtClean="0"/>
              <a:t>Business model</a:t>
            </a:r>
          </a:p>
          <a:p>
            <a:pPr lvl="1"/>
            <a:r>
              <a:rPr lang="en-US" dirty="0" smtClean="0"/>
              <a:t>Linkage of between university and science park</a:t>
            </a:r>
          </a:p>
          <a:p>
            <a:pPr lvl="1"/>
            <a:r>
              <a:rPr lang="en-US" dirty="0" smtClean="0"/>
              <a:t>Science park’s services</a:t>
            </a:r>
          </a:p>
          <a:p>
            <a:pPr lvl="2"/>
            <a:r>
              <a:rPr lang="en-US" dirty="0" smtClean="0"/>
              <a:t>Business Incubator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3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Science Park in Thailand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Thailand Science Park started operation in 2002 by National Science and Technology Development Agency (NSTDA)</a:t>
            </a:r>
            <a:endParaRPr lang="en-S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6" y="2944492"/>
            <a:ext cx="7389564" cy="37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Regional Science Park Model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University Based/Supported by government</a:t>
            </a:r>
          </a:p>
          <a:p>
            <a:r>
              <a:rPr lang="en-US" dirty="0" smtClean="0"/>
              <a:t>Network of supply side</a:t>
            </a:r>
            <a:r>
              <a:rPr lang="th-TH" dirty="0" smtClean="0"/>
              <a:t> </a:t>
            </a:r>
            <a:r>
              <a:rPr lang="en-US" dirty="0" smtClean="0"/>
              <a:t>(University and RIs)</a:t>
            </a:r>
          </a:p>
          <a:p>
            <a:r>
              <a:rPr lang="en-US" dirty="0" smtClean="0"/>
              <a:t>Cluster focus (Demand side)</a:t>
            </a:r>
          </a:p>
          <a:p>
            <a:pPr lvl="1"/>
            <a:r>
              <a:rPr lang="en-US" dirty="0" smtClean="0"/>
              <a:t>North: Rice and biomedical sciences</a:t>
            </a:r>
          </a:p>
          <a:p>
            <a:pPr lvl="1"/>
            <a:r>
              <a:rPr lang="en-US" dirty="0" smtClean="0"/>
              <a:t>Northeast: Poultry and starch</a:t>
            </a:r>
          </a:p>
          <a:p>
            <a:pPr lvl="1"/>
            <a:r>
              <a:rPr lang="en-US" dirty="0" smtClean="0"/>
              <a:t>South: Latex and pharmaceutical products</a:t>
            </a:r>
          </a:p>
          <a:p>
            <a:r>
              <a:rPr lang="en-US" dirty="0" smtClean="0"/>
              <a:t>Science Park Promotion Agency (SPA)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</a:t>
            </a:r>
            <a:r>
              <a:rPr lang="en-US" dirty="0" smtClean="0"/>
              <a:t>Ministry of Science and Technology</a:t>
            </a:r>
            <a:r>
              <a:rPr lang="th-TH" dirty="0" smtClean="0"/>
              <a:t> </a:t>
            </a:r>
            <a:endParaRPr lang="en-S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5029200"/>
            <a:ext cx="1842655" cy="184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2030636" cy="11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562600"/>
            <a:ext cx="8542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ic.or.th/thai2/images/stories/PR_Ad_Banner/TSPNew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28847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4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 Regional Science Park in Thailand</a:t>
            </a:r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5" y="1524000"/>
            <a:ext cx="3484255" cy="51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Prince of Songkla University (Hat Yai)"/>
          <p:cNvSpPr>
            <a:spLocks noChangeAspect="1" noChangeArrowheads="1"/>
          </p:cNvSpPr>
          <p:nvPr/>
        </p:nvSpPr>
        <p:spPr bwMode="auto">
          <a:xfrm>
            <a:off x="63500" y="-1365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00" y="3128245"/>
            <a:ext cx="1060264" cy="13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1707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18" y="1558636"/>
            <a:ext cx="1126982" cy="11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314505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59" y="3079557"/>
            <a:ext cx="1111517" cy="13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23" y="1244790"/>
            <a:ext cx="837677" cy="14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51635"/>
            <a:ext cx="1066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42" y="3072390"/>
            <a:ext cx="1112661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r="28270"/>
          <a:stretch/>
        </p:blipFill>
        <p:spPr bwMode="auto">
          <a:xfrm>
            <a:off x="3952666" y="4953000"/>
            <a:ext cx="1115720" cy="15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54790"/>
            <a:ext cx="1106124" cy="169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3" y="4800600"/>
            <a:ext cx="9467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https://encrypted-tbn2.gstatic.com/images?q=tbn:ANd9GcSHlUlomIwyuhtsbALUCE4bZqzo_3i1x9LpNye_q64YO4dKF4NZi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71281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0549" y="2667000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Northern Science Park</a:t>
            </a:r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5194349" y="4507468"/>
            <a:ext cx="27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Northeastern Science Park</a:t>
            </a:r>
            <a:endParaRPr lang="en-SG" dirty="0"/>
          </a:p>
        </p:txBody>
      </p:sp>
      <p:sp>
        <p:nvSpPr>
          <p:cNvPr id="26" name="TextBox 25"/>
          <p:cNvSpPr txBox="1"/>
          <p:nvPr/>
        </p:nvSpPr>
        <p:spPr>
          <a:xfrm>
            <a:off x="5105400" y="6488668"/>
            <a:ext cx="31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Southern Thailand Science Park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441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528" y="404664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3547" y="24825"/>
            <a:ext cx="6033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Park and University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868" y="6100166"/>
            <a:ext cx="153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Teaching </a:t>
            </a:r>
            <a:endParaRPr lang="th-TH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81360" y="1371600"/>
            <a:ext cx="1691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Research</a:t>
            </a:r>
            <a:endParaRPr lang="th-TH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652" y="1548825"/>
            <a:ext cx="3225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Academic services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362164"/>
            <a:ext cx="281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Cultural Preservation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97152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Prince of </a:t>
            </a:r>
            <a:r>
              <a:rPr lang="en-US" sz="3600" dirty="0" err="1" smtClean="0"/>
              <a:t>Songkla</a:t>
            </a:r>
            <a:r>
              <a:rPr lang="en-US" sz="3600" dirty="0" smtClean="0"/>
              <a:t> University Science Park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endParaRPr lang="en-S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14400"/>
            <a:ext cx="8105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927" y="5433839"/>
            <a:ext cx="2172763" cy="13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19" y="5235824"/>
            <a:ext cx="1898481" cy="1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184616"/>
            <a:ext cx="2514600" cy="167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119255"/>
            <a:ext cx="1219200" cy="164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57678" y="4812268"/>
            <a:ext cx="542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Office Within University: University Council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167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45"/>
          <p:cNvGrpSpPr/>
          <p:nvPr/>
        </p:nvGrpSpPr>
        <p:grpSpPr>
          <a:xfrm>
            <a:off x="15928" y="-46548"/>
            <a:ext cx="9092608" cy="6784306"/>
            <a:chOff x="15896" y="-114946"/>
            <a:chExt cx="9092608" cy="6784306"/>
          </a:xfrm>
        </p:grpSpPr>
        <p:sp>
          <p:nvSpPr>
            <p:cNvPr id="5" name="Rectangle 4"/>
            <p:cNvSpPr/>
            <p:nvPr/>
          </p:nvSpPr>
          <p:spPr>
            <a:xfrm>
              <a:off x="179512" y="395372"/>
              <a:ext cx="8712968" cy="62739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23541" y="1127941"/>
              <a:ext cx="5286137" cy="47525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5616" y="1640212"/>
              <a:ext cx="4356484" cy="41650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395372"/>
              <a:ext cx="1516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National level</a:t>
              </a:r>
              <a:endParaRPr lang="th-TH" sz="1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96" y="1268760"/>
              <a:ext cx="165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University level</a:t>
              </a:r>
              <a:endParaRPr lang="th-TH" sz="1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3968" y="1619508"/>
              <a:ext cx="93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Sc. Park</a:t>
              </a:r>
              <a:endParaRPr lang="th-TH" sz="18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8104" y="1691516"/>
              <a:ext cx="207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Deregulation</a:t>
              </a:r>
              <a:r>
                <a:rPr lang="en-US" sz="18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(KKU+SPA)</a:t>
              </a:r>
              <a:endParaRPr lang="th-TH" sz="1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0682" y="857907"/>
              <a:ext cx="3107582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Ent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. Mobilization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(MFU+MJU+NU)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4262" y="2725302"/>
              <a:ext cx="2275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3. Infrastructure 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07488" y="3985574"/>
              <a:ext cx="294529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th-TH"/>
              </a:defPPr>
              <a:lvl1pPr>
                <a:defRPr sz="24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Networking &amp; Alumni </a:t>
              </a:r>
              <a:endParaRPr lang="th-TH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28804" y="2924944"/>
              <a:ext cx="208877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2. Co. Research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6616517" y="2176573"/>
              <a:ext cx="3159968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th-TH"/>
              </a:defPPr>
              <a:lvl1pPr>
                <a:defRPr sz="24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Seed / Proof of Concept</a:t>
              </a:r>
              <a:br>
                <a:rPr lang="en-US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Translational fund &amp; </a:t>
              </a:r>
              <a:br>
                <a:rPr lang="en-US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Management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(SPA)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th-TH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32040" y="3471391"/>
              <a:ext cx="1367362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IP service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670142" y="2378108"/>
              <a:ext cx="2551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National system for</a:t>
              </a:r>
            </a:p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Managing </a:t>
              </a:r>
              <a:r>
                <a:rPr lang="en-US" sz="2000" dirty="0" err="1" smtClean="0">
                  <a:latin typeface="Calibri" pitchFamily="34" charset="0"/>
                  <a:cs typeface="Calibri" pitchFamily="34" charset="0"/>
                </a:rPr>
                <a:t>Sc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Park.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(SPA)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4770" y="3467401"/>
              <a:ext cx="1272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Services 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58312" y="5013176"/>
              <a:ext cx="7618144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Entrepreneurial  culture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(SUT)</a:t>
              </a:r>
              <a:endParaRPr lang="th-TH" sz="3200" b="1" baseline="30000" dirty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46794" y="5961474"/>
              <a:ext cx="4041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Harmonization of public policy, strategy, promotion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(SPA)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  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80035" y="3093046"/>
              <a:ext cx="1606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arketing  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528" y="4005064"/>
              <a:ext cx="373858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th-TH"/>
              </a:defPPr>
              <a:lvl1pPr>
                <a:defRPr sz="24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dirty="0">
                  <a:latin typeface="Calibri" pitchFamily="34" charset="0"/>
                  <a:cs typeface="Calibri" pitchFamily="34" charset="0"/>
                </a:rPr>
                <a:t>SP cap. 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building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(Thai-BISPA+SPA)</a:t>
              </a: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  </a:t>
              </a:r>
              <a:endParaRPr lang="th-TH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1759" y="1876182"/>
              <a:ext cx="1884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Career path  </a:t>
              </a:r>
              <a:endParaRPr lang="th-TH" sz="24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04048" y="6135687"/>
              <a:ext cx="3822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Intermediary Professional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(SPA)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th-TH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58312" y="5517232"/>
              <a:ext cx="761814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AC</a:t>
              </a:r>
              <a:r>
                <a:rPr lang="en-US" sz="2400" baseline="30000" dirty="0" smtClean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like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(PSU)</a:t>
              </a:r>
              <a:endParaRPr lang="th-TH" sz="32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6709" y="560874"/>
              <a:ext cx="20017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Image Company Profile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(CMU)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56194" y="2324393"/>
              <a:ext cx="182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1. Incubation</a:t>
              </a:r>
              <a:endParaRPr lang="th-TH" sz="32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5695" y="364594"/>
              <a:ext cx="5983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Incentive for </a:t>
              </a:r>
              <a:r>
                <a:rPr lang="en-US" sz="2000" dirty="0" err="1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Ent</a:t>
              </a:r>
              <a:r>
                <a:rPr lang="en-US" sz="2000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&amp; Fast Track/Acceleration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(WU+UBU+MSU)</a:t>
              </a:r>
              <a:endParaRPr lang="th-TH" sz="20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19299" y="44624"/>
              <a:ext cx="929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>
                  <a:latin typeface="Calibri" pitchFamily="34" charset="0"/>
                  <a:cs typeface="Calibri" pitchFamily="34" charset="0"/>
                </a:rPr>
                <a:t>ASEAN+</a:t>
              </a:r>
              <a:endParaRPr lang="th-TH" sz="1800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7555" y="714762"/>
              <a:ext cx="2550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Public Procurement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(STI)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552" y="1124744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Cluster Formation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(TSP)</a:t>
              </a:r>
              <a:endParaRPr lang="th-TH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43608" y="4509120"/>
              <a:ext cx="802914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Talent Mobility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(STI)</a:t>
              </a:r>
              <a:endParaRPr lang="th-TH" sz="3200" b="1" baseline="30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896" y="-114946"/>
              <a:ext cx="6572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9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Science Park in National Innovation System</a:t>
              </a:r>
              <a:endParaRPr lang="th-TH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SMEs in Thailand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7928464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SMEs contribute to 98% of private sector </a:t>
            </a:r>
          </a:p>
          <a:p>
            <a:r>
              <a:rPr lang="en-US" sz="3200" dirty="0" smtClean="0"/>
              <a:t>78% of total employment</a:t>
            </a:r>
          </a:p>
          <a:p>
            <a:r>
              <a:rPr lang="en-US" sz="3200" dirty="0" smtClean="0"/>
              <a:t>36.6% of GDP</a:t>
            </a:r>
          </a:p>
          <a:p>
            <a:pPr lvl="1"/>
            <a:r>
              <a:rPr lang="en-US" sz="2800" dirty="0" smtClean="0"/>
              <a:t>Service industry</a:t>
            </a:r>
          </a:p>
          <a:p>
            <a:pPr lvl="1"/>
            <a:r>
              <a:rPr lang="en-US" sz="2800" dirty="0" smtClean="0"/>
              <a:t>Manufacturing</a:t>
            </a:r>
          </a:p>
          <a:p>
            <a:pPr lvl="2"/>
            <a:r>
              <a:rPr lang="en-US" dirty="0" smtClean="0"/>
              <a:t>Agro-Processing</a:t>
            </a:r>
          </a:p>
          <a:p>
            <a:pPr lvl="2"/>
            <a:r>
              <a:rPr lang="en-US" dirty="0" smtClean="0"/>
              <a:t>Textiles</a:t>
            </a:r>
          </a:p>
          <a:p>
            <a:pPr lvl="2"/>
            <a:r>
              <a:rPr lang="en-US" dirty="0" smtClean="0"/>
              <a:t>Automobiles</a:t>
            </a:r>
          </a:p>
          <a:p>
            <a:pPr lvl="1"/>
            <a:r>
              <a:rPr lang="en-US" sz="2800" dirty="0" smtClean="0"/>
              <a:t>Trading</a:t>
            </a:r>
            <a:endParaRPr lang="en-S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3318" y="6488668"/>
            <a:ext cx="325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Office of SME Promotion</a:t>
            </a:r>
            <a:endParaRPr lang="en-S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422667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441</Words>
  <Application>Microsoft Office PowerPoint</Application>
  <PresentationFormat>On-screen Show (4:3)</PresentationFormat>
  <Paragraphs>145</Paragraphs>
  <Slides>12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Science Park Development in Thailand</vt:lpstr>
      <vt:lpstr>Topics</vt:lpstr>
      <vt:lpstr>Development of Science Park in Thailand</vt:lpstr>
      <vt:lpstr>Regional Science Park Model</vt:lpstr>
      <vt:lpstr>Development of  Regional Science Park in Thailand</vt:lpstr>
      <vt:lpstr>PowerPoint Presentation</vt:lpstr>
      <vt:lpstr>Prince of Songkla University Science Park</vt:lpstr>
      <vt:lpstr>PowerPoint Presentation</vt:lpstr>
      <vt:lpstr>SMEs in Thailand</vt:lpstr>
      <vt:lpstr>PowerPoint Presentation</vt:lpstr>
      <vt:lpstr>PowerPoint Presentation</vt:lpstr>
      <vt:lpstr>Lesson Learnt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20</cp:revision>
  <dcterms:created xsi:type="dcterms:W3CDTF">2013-04-02T04:04:36Z</dcterms:created>
  <dcterms:modified xsi:type="dcterms:W3CDTF">2013-04-23T13:31:03Z</dcterms:modified>
</cp:coreProperties>
</file>