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theme/themeOverride11.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20" r:id="rId2"/>
    <p:sldId id="315" r:id="rId3"/>
    <p:sldId id="328" r:id="rId4"/>
    <p:sldId id="322" r:id="rId5"/>
    <p:sldId id="321" r:id="rId6"/>
    <p:sldId id="323" r:id="rId7"/>
    <p:sldId id="330" r:id="rId8"/>
    <p:sldId id="331" r:id="rId9"/>
    <p:sldId id="324" r:id="rId10"/>
    <p:sldId id="311" r:id="rId11"/>
    <p:sldId id="326" r:id="rId12"/>
    <p:sldId id="325" r:id="rId13"/>
    <p:sldId id="327" r:id="rId14"/>
    <p:sldId id="317" r:id="rId15"/>
    <p:sldId id="343" r:id="rId16"/>
    <p:sldId id="342" r:id="rId17"/>
    <p:sldId id="285" r:id="rId18"/>
    <p:sldId id="295" r:id="rId19"/>
    <p:sldId id="332" r:id="rId20"/>
    <p:sldId id="297" r:id="rId21"/>
    <p:sldId id="310" r:id="rId22"/>
    <p:sldId id="333" r:id="rId23"/>
    <p:sldId id="334" r:id="rId24"/>
    <p:sldId id="335" r:id="rId25"/>
    <p:sldId id="336" r:id="rId26"/>
    <p:sldId id="344" r:id="rId27"/>
    <p:sldId id="339" r:id="rId28"/>
    <p:sldId id="338" r:id="rId29"/>
    <p:sldId id="337" r:id="rId30"/>
    <p:sldId id="340" r:id="rId31"/>
    <p:sldId id="329" r:id="rId32"/>
    <p:sldId id="341" r:id="rId33"/>
    <p:sldId id="306" r:id="rId34"/>
    <p:sldId id="308" r:id="rId35"/>
    <p:sldId id="283" r:id="rId36"/>
    <p:sldId id="293" r:id="rId37"/>
    <p:sldId id="294" r:id="rId38"/>
    <p:sldId id="304" r:id="rId39"/>
    <p:sldId id="305" r:id="rId40"/>
    <p:sldId id="28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974" y="-4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D3826-862A-417D-90E0-14892B0AE33E}" type="doc">
      <dgm:prSet loTypeId="urn:microsoft.com/office/officeart/2005/8/layout/radial5" loCatId="cycle" qsTypeId="urn:microsoft.com/office/officeart/2005/8/quickstyle/3d2" qsCatId="3D" csTypeId="urn:microsoft.com/office/officeart/2005/8/colors/colorful5" csCatId="colorful" phldr="1"/>
      <dgm:spPr/>
      <dgm:t>
        <a:bodyPr/>
        <a:lstStyle/>
        <a:p>
          <a:endParaRPr lang="en-ZA"/>
        </a:p>
      </dgm:t>
    </dgm:pt>
    <dgm:pt modelId="{542976A6-969C-4FEC-BA91-262EE95315CF}">
      <dgm:prSet phldrT="[Text]"/>
      <dgm:spPr/>
      <dgm:t>
        <a:bodyPr/>
        <a:lstStyle/>
        <a:p>
          <a:r>
            <a:rPr lang="en-ZA" b="1" dirty="0" smtClean="0">
              <a:solidFill>
                <a:schemeClr val="tx1"/>
              </a:solidFill>
              <a:latin typeface="+mj-lt"/>
            </a:rPr>
            <a:t>ECITI</a:t>
          </a:r>
          <a:endParaRPr lang="en-ZA" b="1" dirty="0">
            <a:solidFill>
              <a:schemeClr val="tx1"/>
            </a:solidFill>
            <a:latin typeface="+mj-lt"/>
          </a:endParaRPr>
        </a:p>
      </dgm:t>
    </dgm:pt>
    <dgm:pt modelId="{02D65E4E-FAE7-4617-BC3E-C1ED776E6FE2}" type="sibTrans" cxnId="{C11E86F7-3810-4BE5-A5C8-1F82C5A15719}">
      <dgm:prSet/>
      <dgm:spPr/>
      <dgm:t>
        <a:bodyPr/>
        <a:lstStyle/>
        <a:p>
          <a:endParaRPr lang="en-ZA"/>
        </a:p>
      </dgm:t>
    </dgm:pt>
    <dgm:pt modelId="{E19285AD-05FA-4A8F-A0BA-04C1EFE16728}" type="parTrans" cxnId="{C11E86F7-3810-4BE5-A5C8-1F82C5A15719}">
      <dgm:prSet/>
      <dgm:spPr/>
      <dgm:t>
        <a:bodyPr/>
        <a:lstStyle/>
        <a:p>
          <a:endParaRPr lang="en-ZA"/>
        </a:p>
      </dgm:t>
    </dgm:pt>
    <dgm:pt modelId="{68BCDDD3-81A4-47EC-8D54-33AF222196E3}">
      <dgm:prSet phldrT="[Text]"/>
      <dgm:spPr/>
      <dgm:t>
        <a:bodyPr/>
        <a:lstStyle/>
        <a:p>
          <a:r>
            <a:rPr lang="en-ZA" b="1" dirty="0" smtClean="0">
              <a:solidFill>
                <a:schemeClr val="tx1"/>
              </a:solidFill>
              <a:latin typeface="+mj-lt"/>
            </a:rPr>
            <a:t>Champion</a:t>
          </a:r>
          <a:endParaRPr lang="en-ZA" b="1" dirty="0">
            <a:solidFill>
              <a:schemeClr val="tx1"/>
            </a:solidFill>
            <a:latin typeface="+mj-lt"/>
          </a:endParaRPr>
        </a:p>
      </dgm:t>
    </dgm:pt>
    <dgm:pt modelId="{FCDC0F41-B392-46B9-88DB-7C1B2715DC75}" type="sibTrans" cxnId="{1D2C36A4-B814-44BF-8AD7-90C911903B0C}">
      <dgm:prSet/>
      <dgm:spPr/>
      <dgm:t>
        <a:bodyPr/>
        <a:lstStyle/>
        <a:p>
          <a:endParaRPr lang="en-ZA"/>
        </a:p>
      </dgm:t>
    </dgm:pt>
    <dgm:pt modelId="{7739095D-95B1-4E1E-A5C4-D76314E3B247}" type="parTrans" cxnId="{1D2C36A4-B814-44BF-8AD7-90C911903B0C}">
      <dgm:prSet/>
      <dgm:spPr/>
      <dgm:t>
        <a:bodyPr/>
        <a:lstStyle/>
        <a:p>
          <a:endParaRPr lang="en-ZA"/>
        </a:p>
      </dgm:t>
    </dgm:pt>
    <dgm:pt modelId="{9F12A70B-D88A-4A96-8843-BF26FFE2CF92}">
      <dgm:prSet phldrT="[Text]"/>
      <dgm:spPr/>
      <dgm:t>
        <a:bodyPr/>
        <a:lstStyle/>
        <a:p>
          <a:r>
            <a:rPr lang="en-ZA" b="1" dirty="0" smtClean="0">
              <a:solidFill>
                <a:schemeClr val="tx1"/>
              </a:solidFill>
              <a:latin typeface="+mj-lt"/>
            </a:rPr>
            <a:t>Innovator</a:t>
          </a:r>
          <a:endParaRPr lang="en-ZA" b="1" dirty="0">
            <a:solidFill>
              <a:schemeClr val="tx1"/>
            </a:solidFill>
            <a:latin typeface="+mj-lt"/>
          </a:endParaRPr>
        </a:p>
      </dgm:t>
    </dgm:pt>
    <dgm:pt modelId="{3460E9F4-5D5C-4D34-BD53-34AEBE52B541}" type="sibTrans" cxnId="{BE18325E-9AA1-49F4-A533-61B0066F0AC7}">
      <dgm:prSet/>
      <dgm:spPr/>
      <dgm:t>
        <a:bodyPr/>
        <a:lstStyle/>
        <a:p>
          <a:endParaRPr lang="en-ZA"/>
        </a:p>
      </dgm:t>
    </dgm:pt>
    <dgm:pt modelId="{A9A6493C-FEDC-41DD-9489-574106B08D78}" type="parTrans" cxnId="{BE18325E-9AA1-49F4-A533-61B0066F0AC7}">
      <dgm:prSet/>
      <dgm:spPr/>
      <dgm:t>
        <a:bodyPr/>
        <a:lstStyle/>
        <a:p>
          <a:endParaRPr lang="en-ZA"/>
        </a:p>
      </dgm:t>
    </dgm:pt>
    <dgm:pt modelId="{34FC6633-FE7D-4F7E-9458-032DDF512EC2}">
      <dgm:prSet phldrT="[Text]"/>
      <dgm:spPr>
        <a:solidFill>
          <a:srgbClr val="00B050"/>
        </a:solidFill>
      </dgm:spPr>
      <dgm:t>
        <a:bodyPr/>
        <a:lstStyle/>
        <a:p>
          <a:r>
            <a:rPr lang="en-ZA" b="1" dirty="0" smtClean="0">
              <a:solidFill>
                <a:schemeClr val="tx1"/>
              </a:solidFill>
              <a:latin typeface="+mj-lt"/>
            </a:rPr>
            <a:t>Partner</a:t>
          </a:r>
          <a:endParaRPr lang="en-ZA" b="1" dirty="0">
            <a:solidFill>
              <a:schemeClr val="tx1"/>
            </a:solidFill>
            <a:latin typeface="+mj-lt"/>
          </a:endParaRPr>
        </a:p>
      </dgm:t>
    </dgm:pt>
    <dgm:pt modelId="{F5857F9C-1591-466B-9574-7D93D0678797}" type="sibTrans" cxnId="{B17FF6D3-F97F-4EB1-8748-DE9F8D92D78F}">
      <dgm:prSet/>
      <dgm:spPr/>
      <dgm:t>
        <a:bodyPr/>
        <a:lstStyle/>
        <a:p>
          <a:endParaRPr lang="en-ZA"/>
        </a:p>
      </dgm:t>
    </dgm:pt>
    <dgm:pt modelId="{0F245E74-883A-49F7-B7A2-5FFA35A3077D}" type="parTrans" cxnId="{B17FF6D3-F97F-4EB1-8748-DE9F8D92D78F}">
      <dgm:prSet/>
      <dgm:spPr/>
      <dgm:t>
        <a:bodyPr/>
        <a:lstStyle/>
        <a:p>
          <a:endParaRPr lang="en-ZA"/>
        </a:p>
      </dgm:t>
    </dgm:pt>
    <dgm:pt modelId="{DBB8DC8A-DC5D-4498-BDD2-7B503DAE6DA9}">
      <dgm:prSet phldrT="[Text]"/>
      <dgm:spPr/>
      <dgm:t>
        <a:bodyPr/>
        <a:lstStyle/>
        <a:p>
          <a:r>
            <a:rPr lang="en-ZA" b="1" dirty="0" smtClean="0">
              <a:solidFill>
                <a:schemeClr val="tx1"/>
              </a:solidFill>
              <a:latin typeface="+mj-lt"/>
            </a:rPr>
            <a:t>Incubator</a:t>
          </a:r>
          <a:endParaRPr lang="en-ZA" b="1" dirty="0">
            <a:solidFill>
              <a:schemeClr val="tx1"/>
            </a:solidFill>
            <a:latin typeface="+mj-lt"/>
          </a:endParaRPr>
        </a:p>
      </dgm:t>
    </dgm:pt>
    <dgm:pt modelId="{6923724A-FCEA-4774-9C86-69FE03134C25}" type="sibTrans" cxnId="{B3D8D7C0-8DE7-4BBC-B716-C1D592D6447F}">
      <dgm:prSet/>
      <dgm:spPr/>
      <dgm:t>
        <a:bodyPr/>
        <a:lstStyle/>
        <a:p>
          <a:endParaRPr lang="en-ZA"/>
        </a:p>
      </dgm:t>
    </dgm:pt>
    <dgm:pt modelId="{9082AFD3-5F09-4A4B-B7E7-5E8CC6A89D47}" type="parTrans" cxnId="{B3D8D7C0-8DE7-4BBC-B716-C1D592D6447F}">
      <dgm:prSet/>
      <dgm:spPr/>
      <dgm:t>
        <a:bodyPr/>
        <a:lstStyle/>
        <a:p>
          <a:endParaRPr lang="en-ZA"/>
        </a:p>
      </dgm:t>
    </dgm:pt>
    <dgm:pt modelId="{1D7A5A39-4B5D-484F-A7A2-5736FC514D51}" type="pres">
      <dgm:prSet presAssocID="{ADBD3826-862A-417D-90E0-14892B0AE33E}" presName="Name0" presStyleCnt="0">
        <dgm:presLayoutVars>
          <dgm:chMax val="1"/>
          <dgm:dir/>
          <dgm:animLvl val="ctr"/>
          <dgm:resizeHandles val="exact"/>
        </dgm:presLayoutVars>
      </dgm:prSet>
      <dgm:spPr/>
      <dgm:t>
        <a:bodyPr/>
        <a:lstStyle/>
        <a:p>
          <a:endParaRPr lang="en-ZA"/>
        </a:p>
      </dgm:t>
    </dgm:pt>
    <dgm:pt modelId="{0D00A63E-C35E-41FA-AC17-1F62223C7C69}" type="pres">
      <dgm:prSet presAssocID="{542976A6-969C-4FEC-BA91-262EE95315CF}" presName="centerShape" presStyleLbl="node0" presStyleIdx="0" presStyleCnt="1"/>
      <dgm:spPr/>
      <dgm:t>
        <a:bodyPr/>
        <a:lstStyle/>
        <a:p>
          <a:endParaRPr lang="en-ZA"/>
        </a:p>
      </dgm:t>
    </dgm:pt>
    <dgm:pt modelId="{2C51E872-D4BC-404A-9499-D00768D58A03}" type="pres">
      <dgm:prSet presAssocID="{9082AFD3-5F09-4A4B-B7E7-5E8CC6A89D47}" presName="parTrans" presStyleLbl="sibTrans2D1" presStyleIdx="0" presStyleCnt="4"/>
      <dgm:spPr/>
      <dgm:t>
        <a:bodyPr/>
        <a:lstStyle/>
        <a:p>
          <a:endParaRPr lang="en-ZA"/>
        </a:p>
      </dgm:t>
    </dgm:pt>
    <dgm:pt modelId="{9BE945C1-D882-411A-98F7-724199C4C9F6}" type="pres">
      <dgm:prSet presAssocID="{9082AFD3-5F09-4A4B-B7E7-5E8CC6A89D47}" presName="connectorText" presStyleLbl="sibTrans2D1" presStyleIdx="0" presStyleCnt="4"/>
      <dgm:spPr/>
      <dgm:t>
        <a:bodyPr/>
        <a:lstStyle/>
        <a:p>
          <a:endParaRPr lang="en-ZA"/>
        </a:p>
      </dgm:t>
    </dgm:pt>
    <dgm:pt modelId="{38313DDA-0D8D-4673-9840-9EAE915B7A7C}" type="pres">
      <dgm:prSet presAssocID="{DBB8DC8A-DC5D-4498-BDD2-7B503DAE6DA9}" presName="node" presStyleLbl="node1" presStyleIdx="0" presStyleCnt="4" custScaleX="134773">
        <dgm:presLayoutVars>
          <dgm:bulletEnabled val="1"/>
        </dgm:presLayoutVars>
      </dgm:prSet>
      <dgm:spPr/>
      <dgm:t>
        <a:bodyPr/>
        <a:lstStyle/>
        <a:p>
          <a:endParaRPr lang="en-ZA"/>
        </a:p>
      </dgm:t>
    </dgm:pt>
    <dgm:pt modelId="{46AD5851-FD35-4768-BB6B-AC28634F53C4}" type="pres">
      <dgm:prSet presAssocID="{0F245E74-883A-49F7-B7A2-5FFA35A3077D}" presName="parTrans" presStyleLbl="sibTrans2D1" presStyleIdx="1" presStyleCnt="4"/>
      <dgm:spPr/>
      <dgm:t>
        <a:bodyPr/>
        <a:lstStyle/>
        <a:p>
          <a:endParaRPr lang="en-ZA"/>
        </a:p>
      </dgm:t>
    </dgm:pt>
    <dgm:pt modelId="{A5040B0E-F82E-431A-9916-87371A67B331}" type="pres">
      <dgm:prSet presAssocID="{0F245E74-883A-49F7-B7A2-5FFA35A3077D}" presName="connectorText" presStyleLbl="sibTrans2D1" presStyleIdx="1" presStyleCnt="4"/>
      <dgm:spPr/>
      <dgm:t>
        <a:bodyPr/>
        <a:lstStyle/>
        <a:p>
          <a:endParaRPr lang="en-ZA"/>
        </a:p>
      </dgm:t>
    </dgm:pt>
    <dgm:pt modelId="{857720D1-55B2-46DC-84B5-30EAEC2771F4}" type="pres">
      <dgm:prSet presAssocID="{34FC6633-FE7D-4F7E-9458-032DDF512EC2}" presName="node" presStyleLbl="node1" presStyleIdx="1" presStyleCnt="4" custScaleX="125688">
        <dgm:presLayoutVars>
          <dgm:bulletEnabled val="1"/>
        </dgm:presLayoutVars>
      </dgm:prSet>
      <dgm:spPr/>
      <dgm:t>
        <a:bodyPr/>
        <a:lstStyle/>
        <a:p>
          <a:endParaRPr lang="en-ZA"/>
        </a:p>
      </dgm:t>
    </dgm:pt>
    <dgm:pt modelId="{F2F78C7C-910D-473A-A912-37BFDE634F87}" type="pres">
      <dgm:prSet presAssocID="{A9A6493C-FEDC-41DD-9489-574106B08D78}" presName="parTrans" presStyleLbl="sibTrans2D1" presStyleIdx="2" presStyleCnt="4"/>
      <dgm:spPr/>
      <dgm:t>
        <a:bodyPr/>
        <a:lstStyle/>
        <a:p>
          <a:endParaRPr lang="en-ZA"/>
        </a:p>
      </dgm:t>
    </dgm:pt>
    <dgm:pt modelId="{6CDE3D8B-54BE-418A-B639-92BAA7E2CBBA}" type="pres">
      <dgm:prSet presAssocID="{A9A6493C-FEDC-41DD-9489-574106B08D78}" presName="connectorText" presStyleLbl="sibTrans2D1" presStyleIdx="2" presStyleCnt="4"/>
      <dgm:spPr/>
      <dgm:t>
        <a:bodyPr/>
        <a:lstStyle/>
        <a:p>
          <a:endParaRPr lang="en-ZA"/>
        </a:p>
      </dgm:t>
    </dgm:pt>
    <dgm:pt modelId="{4553BE0A-1C19-4F3B-80E3-0C914E1A12AE}" type="pres">
      <dgm:prSet presAssocID="{9F12A70B-D88A-4A96-8843-BF26FFE2CF92}" presName="node" presStyleLbl="node1" presStyleIdx="2" presStyleCnt="4" custScaleX="148883">
        <dgm:presLayoutVars>
          <dgm:bulletEnabled val="1"/>
        </dgm:presLayoutVars>
      </dgm:prSet>
      <dgm:spPr/>
      <dgm:t>
        <a:bodyPr/>
        <a:lstStyle/>
        <a:p>
          <a:endParaRPr lang="en-ZA"/>
        </a:p>
      </dgm:t>
    </dgm:pt>
    <dgm:pt modelId="{D1250E8E-0536-42FE-86E8-6B521362CD35}" type="pres">
      <dgm:prSet presAssocID="{7739095D-95B1-4E1E-A5C4-D76314E3B247}" presName="parTrans" presStyleLbl="sibTrans2D1" presStyleIdx="3" presStyleCnt="4"/>
      <dgm:spPr/>
      <dgm:t>
        <a:bodyPr/>
        <a:lstStyle/>
        <a:p>
          <a:endParaRPr lang="en-ZA"/>
        </a:p>
      </dgm:t>
    </dgm:pt>
    <dgm:pt modelId="{9A08CA9B-104D-4007-ADD8-F8F62DCE2F7C}" type="pres">
      <dgm:prSet presAssocID="{7739095D-95B1-4E1E-A5C4-D76314E3B247}" presName="connectorText" presStyleLbl="sibTrans2D1" presStyleIdx="3" presStyleCnt="4"/>
      <dgm:spPr/>
      <dgm:t>
        <a:bodyPr/>
        <a:lstStyle/>
        <a:p>
          <a:endParaRPr lang="en-ZA"/>
        </a:p>
      </dgm:t>
    </dgm:pt>
    <dgm:pt modelId="{2D167927-1E1A-4035-A8E0-17EBE8136FD4}" type="pres">
      <dgm:prSet presAssocID="{68BCDDD3-81A4-47EC-8D54-33AF222196E3}" presName="node" presStyleLbl="node1" presStyleIdx="3" presStyleCnt="4" custScaleX="124422">
        <dgm:presLayoutVars>
          <dgm:bulletEnabled val="1"/>
        </dgm:presLayoutVars>
      </dgm:prSet>
      <dgm:spPr/>
      <dgm:t>
        <a:bodyPr/>
        <a:lstStyle/>
        <a:p>
          <a:endParaRPr lang="en-ZA"/>
        </a:p>
      </dgm:t>
    </dgm:pt>
  </dgm:ptLst>
  <dgm:cxnLst>
    <dgm:cxn modelId="{1D2C36A4-B814-44BF-8AD7-90C911903B0C}" srcId="{542976A6-969C-4FEC-BA91-262EE95315CF}" destId="{68BCDDD3-81A4-47EC-8D54-33AF222196E3}" srcOrd="3" destOrd="0" parTransId="{7739095D-95B1-4E1E-A5C4-D76314E3B247}" sibTransId="{FCDC0F41-B392-46B9-88DB-7C1B2715DC75}"/>
    <dgm:cxn modelId="{B3D8D7C0-8DE7-4BBC-B716-C1D592D6447F}" srcId="{542976A6-969C-4FEC-BA91-262EE95315CF}" destId="{DBB8DC8A-DC5D-4498-BDD2-7B503DAE6DA9}" srcOrd="0" destOrd="0" parTransId="{9082AFD3-5F09-4A4B-B7E7-5E8CC6A89D47}" sibTransId="{6923724A-FCEA-4774-9C86-69FE03134C25}"/>
    <dgm:cxn modelId="{4A0B3C4D-1A0B-4FD4-89CB-92EC52B76F98}" type="presOf" srcId="{68BCDDD3-81A4-47EC-8D54-33AF222196E3}" destId="{2D167927-1E1A-4035-A8E0-17EBE8136FD4}" srcOrd="0" destOrd="0" presId="urn:microsoft.com/office/officeart/2005/8/layout/radial5"/>
    <dgm:cxn modelId="{B2A47341-710A-41B3-A776-F59D425401CC}" type="presOf" srcId="{0F245E74-883A-49F7-B7A2-5FFA35A3077D}" destId="{A5040B0E-F82E-431A-9916-87371A67B331}" srcOrd="1" destOrd="0" presId="urn:microsoft.com/office/officeart/2005/8/layout/radial5"/>
    <dgm:cxn modelId="{B36951F3-AF6F-4F3E-8BF7-61A188C13C26}" type="presOf" srcId="{7739095D-95B1-4E1E-A5C4-D76314E3B247}" destId="{9A08CA9B-104D-4007-ADD8-F8F62DCE2F7C}" srcOrd="1" destOrd="0" presId="urn:microsoft.com/office/officeart/2005/8/layout/radial5"/>
    <dgm:cxn modelId="{B17FF6D3-F97F-4EB1-8748-DE9F8D92D78F}" srcId="{542976A6-969C-4FEC-BA91-262EE95315CF}" destId="{34FC6633-FE7D-4F7E-9458-032DDF512EC2}" srcOrd="1" destOrd="0" parTransId="{0F245E74-883A-49F7-B7A2-5FFA35A3077D}" sibTransId="{F5857F9C-1591-466B-9574-7D93D0678797}"/>
    <dgm:cxn modelId="{89192F4A-B98E-4AD2-AB2F-794050A64AF5}" type="presOf" srcId="{A9A6493C-FEDC-41DD-9489-574106B08D78}" destId="{6CDE3D8B-54BE-418A-B639-92BAA7E2CBBA}" srcOrd="1" destOrd="0" presId="urn:microsoft.com/office/officeart/2005/8/layout/radial5"/>
    <dgm:cxn modelId="{C11E86F7-3810-4BE5-A5C8-1F82C5A15719}" srcId="{ADBD3826-862A-417D-90E0-14892B0AE33E}" destId="{542976A6-969C-4FEC-BA91-262EE95315CF}" srcOrd="0" destOrd="0" parTransId="{E19285AD-05FA-4A8F-A0BA-04C1EFE16728}" sibTransId="{02D65E4E-FAE7-4617-BC3E-C1ED776E6FE2}"/>
    <dgm:cxn modelId="{A4B720C1-C9C9-4EE3-8A21-CFDC44E6E779}" type="presOf" srcId="{542976A6-969C-4FEC-BA91-262EE95315CF}" destId="{0D00A63E-C35E-41FA-AC17-1F62223C7C69}" srcOrd="0" destOrd="0" presId="urn:microsoft.com/office/officeart/2005/8/layout/radial5"/>
    <dgm:cxn modelId="{9F81CCF0-DBC7-4E42-B6D4-B1AEF38AE832}" type="presOf" srcId="{34FC6633-FE7D-4F7E-9458-032DDF512EC2}" destId="{857720D1-55B2-46DC-84B5-30EAEC2771F4}" srcOrd="0" destOrd="0" presId="urn:microsoft.com/office/officeart/2005/8/layout/radial5"/>
    <dgm:cxn modelId="{6FB33FED-F6EE-4E6F-810A-266B5ED6B932}" type="presOf" srcId="{ADBD3826-862A-417D-90E0-14892B0AE33E}" destId="{1D7A5A39-4B5D-484F-A7A2-5736FC514D51}" srcOrd="0" destOrd="0" presId="urn:microsoft.com/office/officeart/2005/8/layout/radial5"/>
    <dgm:cxn modelId="{3FD635A6-728F-4E0F-B82A-1A9277BA7EFE}" type="presOf" srcId="{A9A6493C-FEDC-41DD-9489-574106B08D78}" destId="{F2F78C7C-910D-473A-A912-37BFDE634F87}" srcOrd="0" destOrd="0" presId="urn:microsoft.com/office/officeart/2005/8/layout/radial5"/>
    <dgm:cxn modelId="{6AB68D2A-D1E9-43AD-9D4B-D96B3C160372}" type="presOf" srcId="{9082AFD3-5F09-4A4B-B7E7-5E8CC6A89D47}" destId="{2C51E872-D4BC-404A-9499-D00768D58A03}" srcOrd="0" destOrd="0" presId="urn:microsoft.com/office/officeart/2005/8/layout/radial5"/>
    <dgm:cxn modelId="{467CCC1B-715F-4AD0-860D-B1971F33AE10}" type="presOf" srcId="{7739095D-95B1-4E1E-A5C4-D76314E3B247}" destId="{D1250E8E-0536-42FE-86E8-6B521362CD35}" srcOrd="0" destOrd="0" presId="urn:microsoft.com/office/officeart/2005/8/layout/radial5"/>
    <dgm:cxn modelId="{756890EB-AD90-4469-8215-56FE6C61D930}" type="presOf" srcId="{0F245E74-883A-49F7-B7A2-5FFA35A3077D}" destId="{46AD5851-FD35-4768-BB6B-AC28634F53C4}" srcOrd="0" destOrd="0" presId="urn:microsoft.com/office/officeart/2005/8/layout/radial5"/>
    <dgm:cxn modelId="{BE18325E-9AA1-49F4-A533-61B0066F0AC7}" srcId="{542976A6-969C-4FEC-BA91-262EE95315CF}" destId="{9F12A70B-D88A-4A96-8843-BF26FFE2CF92}" srcOrd="2" destOrd="0" parTransId="{A9A6493C-FEDC-41DD-9489-574106B08D78}" sibTransId="{3460E9F4-5D5C-4D34-BD53-34AEBE52B541}"/>
    <dgm:cxn modelId="{E17CCB42-1202-4F59-84B6-37B8EE3EE44F}" type="presOf" srcId="{9F12A70B-D88A-4A96-8843-BF26FFE2CF92}" destId="{4553BE0A-1C19-4F3B-80E3-0C914E1A12AE}" srcOrd="0" destOrd="0" presId="urn:microsoft.com/office/officeart/2005/8/layout/radial5"/>
    <dgm:cxn modelId="{3BFDB1EB-ABFF-4DE3-8B8C-030B9FA533E6}" type="presOf" srcId="{DBB8DC8A-DC5D-4498-BDD2-7B503DAE6DA9}" destId="{38313DDA-0D8D-4673-9840-9EAE915B7A7C}" srcOrd="0" destOrd="0" presId="urn:microsoft.com/office/officeart/2005/8/layout/radial5"/>
    <dgm:cxn modelId="{943B8BE6-50CD-49BD-B124-C11EC6D70072}" type="presOf" srcId="{9082AFD3-5F09-4A4B-B7E7-5E8CC6A89D47}" destId="{9BE945C1-D882-411A-98F7-724199C4C9F6}" srcOrd="1" destOrd="0" presId="urn:microsoft.com/office/officeart/2005/8/layout/radial5"/>
    <dgm:cxn modelId="{55B7F3F8-FF44-4988-BD06-78CBD3B822DF}" type="presParOf" srcId="{1D7A5A39-4B5D-484F-A7A2-5736FC514D51}" destId="{0D00A63E-C35E-41FA-AC17-1F62223C7C69}" srcOrd="0" destOrd="0" presId="urn:microsoft.com/office/officeart/2005/8/layout/radial5"/>
    <dgm:cxn modelId="{9B4FD1AE-2651-44C1-8953-27889F38B50D}" type="presParOf" srcId="{1D7A5A39-4B5D-484F-A7A2-5736FC514D51}" destId="{2C51E872-D4BC-404A-9499-D00768D58A03}" srcOrd="1" destOrd="0" presId="urn:microsoft.com/office/officeart/2005/8/layout/radial5"/>
    <dgm:cxn modelId="{9D777835-952C-401F-8991-BC92C50774B7}" type="presParOf" srcId="{2C51E872-D4BC-404A-9499-D00768D58A03}" destId="{9BE945C1-D882-411A-98F7-724199C4C9F6}" srcOrd="0" destOrd="0" presId="urn:microsoft.com/office/officeart/2005/8/layout/radial5"/>
    <dgm:cxn modelId="{5EEAEFE1-BC43-45CB-B25D-4196939BDC29}" type="presParOf" srcId="{1D7A5A39-4B5D-484F-A7A2-5736FC514D51}" destId="{38313DDA-0D8D-4673-9840-9EAE915B7A7C}" srcOrd="2" destOrd="0" presId="urn:microsoft.com/office/officeart/2005/8/layout/radial5"/>
    <dgm:cxn modelId="{870F1034-71A7-453B-AC2F-8655490ECAEC}" type="presParOf" srcId="{1D7A5A39-4B5D-484F-A7A2-5736FC514D51}" destId="{46AD5851-FD35-4768-BB6B-AC28634F53C4}" srcOrd="3" destOrd="0" presId="urn:microsoft.com/office/officeart/2005/8/layout/radial5"/>
    <dgm:cxn modelId="{07890973-21A8-490F-A196-35A7315D0B96}" type="presParOf" srcId="{46AD5851-FD35-4768-BB6B-AC28634F53C4}" destId="{A5040B0E-F82E-431A-9916-87371A67B331}" srcOrd="0" destOrd="0" presId="urn:microsoft.com/office/officeart/2005/8/layout/radial5"/>
    <dgm:cxn modelId="{EDCF7C73-0F33-4B0B-85A9-022D2F2F0DFE}" type="presParOf" srcId="{1D7A5A39-4B5D-484F-A7A2-5736FC514D51}" destId="{857720D1-55B2-46DC-84B5-30EAEC2771F4}" srcOrd="4" destOrd="0" presId="urn:microsoft.com/office/officeart/2005/8/layout/radial5"/>
    <dgm:cxn modelId="{FA6274F0-CE6D-4AAA-BB2A-3EE4EFB72875}" type="presParOf" srcId="{1D7A5A39-4B5D-484F-A7A2-5736FC514D51}" destId="{F2F78C7C-910D-473A-A912-37BFDE634F87}" srcOrd="5" destOrd="0" presId="urn:microsoft.com/office/officeart/2005/8/layout/radial5"/>
    <dgm:cxn modelId="{4387F95D-6E77-4D89-8836-3A62958E96D9}" type="presParOf" srcId="{F2F78C7C-910D-473A-A912-37BFDE634F87}" destId="{6CDE3D8B-54BE-418A-B639-92BAA7E2CBBA}" srcOrd="0" destOrd="0" presId="urn:microsoft.com/office/officeart/2005/8/layout/radial5"/>
    <dgm:cxn modelId="{5BDE42AD-7B70-4079-AA36-A2F011C15099}" type="presParOf" srcId="{1D7A5A39-4B5D-484F-A7A2-5736FC514D51}" destId="{4553BE0A-1C19-4F3B-80E3-0C914E1A12AE}" srcOrd="6" destOrd="0" presId="urn:microsoft.com/office/officeart/2005/8/layout/radial5"/>
    <dgm:cxn modelId="{49DA9CAB-DE0D-4E3E-936B-2099BA5E3CB1}" type="presParOf" srcId="{1D7A5A39-4B5D-484F-A7A2-5736FC514D51}" destId="{D1250E8E-0536-42FE-86E8-6B521362CD35}" srcOrd="7" destOrd="0" presId="urn:microsoft.com/office/officeart/2005/8/layout/radial5"/>
    <dgm:cxn modelId="{63ECC1F0-D43C-4991-9C21-192AF4221A6F}" type="presParOf" srcId="{D1250E8E-0536-42FE-86E8-6B521362CD35}" destId="{9A08CA9B-104D-4007-ADD8-F8F62DCE2F7C}" srcOrd="0" destOrd="0" presId="urn:microsoft.com/office/officeart/2005/8/layout/radial5"/>
    <dgm:cxn modelId="{902CE906-AD72-4745-9294-7E5571B3B983}" type="presParOf" srcId="{1D7A5A39-4B5D-484F-A7A2-5736FC514D51}" destId="{2D167927-1E1A-4035-A8E0-17EBE8136FD4}"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D156F-BE94-4CB1-8BD4-9FEAA0C56BAF}" type="datetimeFigureOut">
              <a:rPr lang="en-ZA" smtClean="0"/>
              <a:pPr/>
              <a:t>2013/04/23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760C3A-63FF-402A-BCEA-1DD429D9F8AD}" type="slidenum">
              <a:rPr lang="en-ZA" smtClean="0"/>
              <a:pPr/>
              <a:t>‹#›</a:t>
            </a:fld>
            <a:endParaRPr lang="en-ZA"/>
          </a:p>
        </p:txBody>
      </p:sp>
    </p:spTree>
    <p:extLst>
      <p:ext uri="{BB962C8B-B14F-4D97-AF65-F5344CB8AC3E}">
        <p14:creationId xmlns:p14="http://schemas.microsoft.com/office/powerpoint/2010/main" val="4192304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2</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12</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13</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14</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15</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16</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29</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a:lnSpc>
                <a:spcPct val="200000"/>
              </a:lnSpc>
              <a:buFont typeface="Arial" pitchFamily="34" charset="0"/>
              <a:buChar char="•"/>
            </a:pPr>
            <a:r>
              <a:rPr lang="en-US" b="1" dirty="0" smtClean="0">
                <a:latin typeface="Arial" pitchFamily="34" charset="0"/>
                <a:cs typeface="Arial" pitchFamily="34" charset="0"/>
              </a:rPr>
              <a:t>Understand and holistically enhance all relevant elements</a:t>
            </a:r>
            <a:r>
              <a:rPr lang="en-US" dirty="0" smtClean="0">
                <a:latin typeface="Arial" pitchFamily="34" charset="0"/>
                <a:cs typeface="Arial" pitchFamily="34" charset="0"/>
              </a:rPr>
              <a:t> of your entrepreneurship ecosystem </a:t>
            </a:r>
          </a:p>
          <a:p>
            <a:pPr lvl="1">
              <a:lnSpc>
                <a:spcPct val="200000"/>
              </a:lnSpc>
              <a:buFont typeface="Arial" pitchFamily="34" charset="0"/>
              <a:buChar char="•"/>
            </a:pPr>
            <a:r>
              <a:rPr lang="en-US" dirty="0" smtClean="0">
                <a:latin typeface="Arial" pitchFamily="34" charset="0"/>
                <a:cs typeface="Arial" pitchFamily="34" charset="0"/>
              </a:rPr>
              <a:t> for example; financing without education and culture won’t lead to entrepreneurship - consider all these elements and how they drive</a:t>
            </a:r>
          </a:p>
          <a:p>
            <a:pPr lvl="1">
              <a:lnSpc>
                <a:spcPct val="200000"/>
              </a:lnSpc>
              <a:buFont typeface="Arial" pitchFamily="34" charset="0"/>
              <a:buChar char="•"/>
            </a:pPr>
            <a:r>
              <a:rPr lang="en-US" dirty="0" smtClean="0">
                <a:latin typeface="Arial" pitchFamily="34" charset="0"/>
                <a:cs typeface="Arial" pitchFamily="34" charset="0"/>
              </a:rPr>
              <a:t> each other.</a:t>
            </a:r>
          </a:p>
          <a:p>
            <a:pPr marL="457200" marR="0" lvl="1" indent="0" algn="l" defTabSz="914400" rtl="0" eaLnBrk="1" fontAlgn="auto" latinLnBrk="0" hangingPunct="1">
              <a:lnSpc>
                <a:spcPct val="200000"/>
              </a:lnSpc>
              <a:spcBef>
                <a:spcPts val="0"/>
              </a:spcBef>
              <a:spcAft>
                <a:spcPts val="0"/>
              </a:spcAft>
              <a:buClrTx/>
              <a:buSzTx/>
              <a:buFont typeface="Arial" pitchFamily="34" charset="0"/>
              <a:buChar char="•"/>
              <a:tabLst/>
              <a:defRPr/>
            </a:pPr>
            <a:r>
              <a:rPr lang="en-US" sz="1200" i="0" kern="1200" dirty="0" smtClean="0">
                <a:solidFill>
                  <a:schemeClr val="tx1"/>
                </a:solidFill>
                <a:latin typeface="+mn-lt"/>
                <a:ea typeface="+mn-ea"/>
                <a:cs typeface="+mn-cs"/>
              </a:rPr>
              <a:t>2. </a:t>
            </a:r>
            <a:r>
              <a:rPr lang="en-US" sz="1200" b="1" i="0" kern="1200" dirty="0" smtClean="0">
                <a:solidFill>
                  <a:schemeClr val="tx1"/>
                </a:solidFill>
                <a:latin typeface="+mn-lt"/>
                <a:ea typeface="+mn-ea"/>
                <a:cs typeface="+mn-cs"/>
              </a:rPr>
              <a:t>Don’t worry about changing everything on a full scale at once</a:t>
            </a:r>
            <a:r>
              <a:rPr lang="en-US" sz="1200" i="0" kern="1200" dirty="0" smtClean="0">
                <a:solidFill>
                  <a:schemeClr val="tx1"/>
                </a:solidFill>
                <a:latin typeface="+mn-lt"/>
                <a:ea typeface="+mn-ea"/>
                <a:cs typeface="+mn-cs"/>
              </a:rPr>
              <a:t>. When focusing on one or two domains of the ecosystem (social norms about failure, for example), you still need to address the other domains. However, we can do so on a smaller scale.</a:t>
            </a:r>
            <a:endParaRPr lang="en-ZA" sz="1200" i="1" kern="1200" dirty="0" smtClean="0">
              <a:solidFill>
                <a:schemeClr val="tx1"/>
              </a:solidFill>
              <a:latin typeface="+mn-lt"/>
              <a:ea typeface="+mn-ea"/>
              <a:cs typeface="+mn-cs"/>
            </a:endParaRPr>
          </a:p>
          <a:p>
            <a:r>
              <a:rPr lang="en-US" sz="800" b="1" i="0" kern="1200" dirty="0" smtClean="0">
                <a:solidFill>
                  <a:schemeClr val="tx1"/>
                </a:solidFill>
                <a:latin typeface="+mn-lt"/>
                <a:ea typeface="+mn-ea"/>
                <a:cs typeface="+mn-cs"/>
              </a:rPr>
              <a:t>Learn from best practices from around the globe, but don’t imitate others’</a:t>
            </a:r>
            <a:r>
              <a:rPr lang="en-US" sz="800" i="0" kern="1200" dirty="0" smtClean="0">
                <a:solidFill>
                  <a:schemeClr val="tx1"/>
                </a:solidFill>
                <a:latin typeface="+mn-lt"/>
                <a:ea typeface="+mn-ea"/>
                <a:cs typeface="+mn-cs"/>
              </a:rPr>
              <a:t> </a:t>
            </a:r>
            <a:r>
              <a:rPr lang="en-US" sz="800" b="1" i="0" kern="1200" dirty="0" smtClean="0">
                <a:solidFill>
                  <a:schemeClr val="tx1"/>
                </a:solidFill>
                <a:latin typeface="+mn-lt"/>
                <a:ea typeface="+mn-ea"/>
                <a:cs typeface="+mn-cs"/>
              </a:rPr>
              <a:t>successes</a:t>
            </a:r>
            <a:r>
              <a:rPr lang="en-US" sz="800" i="0" kern="1200" dirty="0" smtClean="0">
                <a:solidFill>
                  <a:schemeClr val="tx1"/>
                </a:solidFill>
                <a:latin typeface="+mn-lt"/>
                <a:ea typeface="+mn-ea"/>
                <a:cs typeface="+mn-cs"/>
              </a:rPr>
              <a:t>. Silicon Valley evolved in a unique environment, completely different from Israel or Taiwan. You cannot build another Silicon Valley; rather you need to be creative and innovative with the resources, and problems, you have at hand. That, after all, is what entrepreneurship is all about.</a:t>
            </a:r>
            <a:endParaRPr lang="en-ZA" sz="1600" i="1" kern="1200" dirty="0" smtClean="0">
              <a:solidFill>
                <a:schemeClr val="tx1"/>
              </a:solidFill>
              <a:latin typeface="+mn-lt"/>
              <a:ea typeface="+mn-ea"/>
              <a:cs typeface="+mn-cs"/>
            </a:endParaRPr>
          </a:p>
          <a:p>
            <a:r>
              <a:rPr lang="en-US" sz="800" i="0" kern="1200" dirty="0" smtClean="0">
                <a:solidFill>
                  <a:schemeClr val="tx1"/>
                </a:solidFill>
                <a:latin typeface="+mn-lt"/>
                <a:ea typeface="+mn-ea"/>
                <a:cs typeface="+mn-cs"/>
              </a:rPr>
              <a:t>4. </a:t>
            </a:r>
            <a:r>
              <a:rPr lang="en-US" sz="800" b="1" i="0" kern="1200" dirty="0" smtClean="0">
                <a:solidFill>
                  <a:schemeClr val="tx1"/>
                </a:solidFill>
                <a:latin typeface="+mn-lt"/>
                <a:ea typeface="+mn-ea"/>
                <a:cs typeface="+mn-cs"/>
              </a:rPr>
              <a:t>Be local: don’t target the entire country, target several regions simultaneously</a:t>
            </a:r>
            <a:r>
              <a:rPr lang="en-US" sz="800" i="0" kern="1200" dirty="0" smtClean="0">
                <a:solidFill>
                  <a:schemeClr val="tx1"/>
                </a:solidFill>
                <a:latin typeface="+mn-lt"/>
                <a:ea typeface="+mn-ea"/>
                <a:cs typeface="+mn-cs"/>
              </a:rPr>
              <a:t>. Only limited (but important) aspects of the entrepreneurship ecosystem, such as regulation, are handled effectively at the national level. Even in small countries, entrepreneurship tends to be localized in what we call “watering holes,” where entrepreneurs come to get access to the resources they need to survive and grow. That is why entrepreneurship-related portals, or incubators, usually don’t work, and when they do, it is when they are supported by a broad group of local stakeholders, including successful entrepreneurs.</a:t>
            </a:r>
            <a:endParaRPr lang="en-ZA" sz="1600" i="1" kern="1200" dirty="0" smtClean="0">
              <a:solidFill>
                <a:schemeClr val="tx1"/>
              </a:solidFill>
              <a:latin typeface="+mn-lt"/>
              <a:ea typeface="+mn-ea"/>
              <a:cs typeface="+mn-cs"/>
            </a:endParaRPr>
          </a:p>
          <a:p>
            <a:r>
              <a:rPr lang="en-US" sz="800" i="0" kern="1200" dirty="0" smtClean="0">
                <a:solidFill>
                  <a:schemeClr val="tx1"/>
                </a:solidFill>
                <a:latin typeface="+mn-lt"/>
                <a:ea typeface="+mn-ea"/>
                <a:cs typeface="+mn-cs"/>
              </a:rPr>
              <a:t>5. </a:t>
            </a:r>
            <a:r>
              <a:rPr lang="en-US" sz="800" b="1" i="0" kern="1200" dirty="0" smtClean="0">
                <a:solidFill>
                  <a:schemeClr val="tx1"/>
                </a:solidFill>
                <a:latin typeface="+mn-lt"/>
                <a:ea typeface="+mn-ea"/>
                <a:cs typeface="+mn-cs"/>
              </a:rPr>
              <a:t>Have a dedicated, independent team of entrepreneurship enablers on the ground</a:t>
            </a:r>
            <a:r>
              <a:rPr lang="en-US" sz="800" i="0" kern="1200" dirty="0" smtClean="0">
                <a:solidFill>
                  <a:schemeClr val="tx1"/>
                </a:solidFill>
                <a:latin typeface="+mn-lt"/>
                <a:ea typeface="+mn-ea"/>
                <a:cs typeface="+mn-cs"/>
              </a:rPr>
              <a:t>. This new professional role, conceived of and pioneered by BEEP, consists of a team with the skills to activate the local stakeholders by impacting, in a coordinated manner, all six of the domains of the ecosystem. This project team or agency must be supported by committed stakeholders, but be able to act independently of them.</a:t>
            </a:r>
            <a:endParaRPr lang="en-ZA" sz="1600" i="1" kern="1200" dirty="0" smtClean="0">
              <a:solidFill>
                <a:schemeClr val="tx1"/>
              </a:solidFill>
              <a:latin typeface="+mn-lt"/>
              <a:ea typeface="+mn-ea"/>
              <a:cs typeface="+mn-cs"/>
            </a:endParaRPr>
          </a:p>
          <a:p>
            <a:r>
              <a:rPr lang="en-US" sz="800" i="0" kern="1200" dirty="0" smtClean="0">
                <a:solidFill>
                  <a:schemeClr val="tx1"/>
                </a:solidFill>
                <a:latin typeface="+mn-lt"/>
                <a:ea typeface="+mn-ea"/>
                <a:cs typeface="+mn-cs"/>
              </a:rPr>
              <a:t>6. </a:t>
            </a:r>
            <a:r>
              <a:rPr lang="en-US" sz="800" b="1" i="0" kern="1200" dirty="0" smtClean="0">
                <a:solidFill>
                  <a:schemeClr val="tx1"/>
                </a:solidFill>
                <a:latin typeface="+mn-lt"/>
                <a:ea typeface="+mn-ea"/>
                <a:cs typeface="+mn-cs"/>
              </a:rPr>
              <a:t>Success breeds success</a:t>
            </a:r>
            <a:r>
              <a:rPr lang="en-US" sz="800" i="0" kern="1200" dirty="0" smtClean="0">
                <a:solidFill>
                  <a:schemeClr val="tx1"/>
                </a:solidFill>
                <a:latin typeface="+mn-lt"/>
                <a:ea typeface="+mn-ea"/>
                <a:cs typeface="+mn-cs"/>
              </a:rPr>
              <a:t>. Entrepreneurship is a “positive addiction” and successful entrepreneurs like to help others be successful. Often they help with their expertise and capital. That means that anything we can do to accelerate specific success stories helps stimulate broad based entrepreneurship. And, in the “law of small numbers,” it only takes a few, local successes to change the whole game.</a:t>
            </a:r>
            <a:endParaRPr lang="en-ZA" sz="1600" i="1" kern="1200" dirty="0" smtClean="0">
              <a:solidFill>
                <a:schemeClr val="tx1"/>
              </a:solidFill>
              <a:latin typeface="+mn-lt"/>
              <a:ea typeface="+mn-ea"/>
              <a:cs typeface="+mn-cs"/>
            </a:endParaRPr>
          </a:p>
          <a:p>
            <a:pPr lvl="1">
              <a:lnSpc>
                <a:spcPct val="200000"/>
              </a:lnSpc>
              <a:buFont typeface="Arial" pitchFamily="34" charset="0"/>
              <a:buChar char="•"/>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31</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3</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4</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5</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6</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7</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8</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9</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Champion</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playing a leading advocacy role in shaping and influencing general conversations, debates and policy discussions about the use of ICT in the province. </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Connected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is defined as the creation of physical connectivity that facilitate ICT access and connectivity between urban and rural, provincial and national and national and international communities offering full access to the information highway and bridging the digital divide in society at large.</a:t>
            </a:r>
            <a:endParaRPr kumimoji="0" lang="en-ZA"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Empowered</a:t>
            </a:r>
            <a:r>
              <a:rPr kumimoji="0" lang="en-ZA"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growth and development through the use of ICT that filters down to all levels of society that can contribute toward socio-economic upliftment. </a:t>
            </a: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a:p>
            <a:endParaRPr lang="en-ZA" dirty="0"/>
          </a:p>
        </p:txBody>
      </p:sp>
      <p:sp>
        <p:nvSpPr>
          <p:cNvPr id="4" name="Slide Number Placeholder 3"/>
          <p:cNvSpPr>
            <a:spLocks noGrp="1"/>
          </p:cNvSpPr>
          <p:nvPr>
            <p:ph type="sldNum" sz="quarter" idx="10"/>
          </p:nvPr>
        </p:nvSpPr>
        <p:spPr/>
        <p:txBody>
          <a:bodyPr/>
          <a:lstStyle/>
          <a:p>
            <a:fld id="{2B760C3A-63FF-402A-BCEA-1DD429D9F8AD}" type="slidenum">
              <a:rPr lang="en-ZA" smtClean="0"/>
              <a:pPr/>
              <a:t>11</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coverb.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8A15222-F3C2-4213-9EBC-2E8E3BDF551E}" type="datetimeFigureOut">
              <a:rPr lang="en-US" smtClean="0"/>
              <a:pPr/>
              <a:t>4/23/2013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D9766EF-BDC0-43A2-9FD2-CE11D065144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8A15222-F3C2-4213-9EBC-2E8E3BDF551E}" type="datetimeFigureOut">
              <a:rPr lang="en-US" smtClean="0"/>
              <a:pPr/>
              <a:t>4/23/2013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D9766EF-BDC0-43A2-9FD2-CE11D065144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Title goes here</a:t>
            </a:r>
            <a:endParaRPr lang="en-US" dirty="0"/>
          </a:p>
        </p:txBody>
      </p:sp>
      <p:sp>
        <p:nvSpPr>
          <p:cNvPr id="3" name="Content Placeholder 2"/>
          <p:cNvSpPr>
            <a:spLocks noGrp="1"/>
          </p:cNvSpPr>
          <p:nvPr>
            <p:ph idx="1"/>
          </p:nvPr>
        </p:nvSpPr>
        <p:spPr>
          <a:xfrm>
            <a:off x="457200" y="1600200"/>
            <a:ext cx="8229600" cy="30529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8A15222-F3C2-4213-9EBC-2E8E3BDF551E}" type="datetimeFigureOut">
              <a:rPr lang="en-US" smtClean="0"/>
              <a:pPr/>
              <a:t>4/23/2013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D9766EF-BDC0-43A2-9FD2-CE11D065144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8A15222-F3C2-4213-9EBC-2E8E3BDF551E}" type="datetimeFigureOut">
              <a:rPr lang="en-US" smtClean="0"/>
              <a:pPr/>
              <a:t>4/23/2013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D9766EF-BDC0-43A2-9FD2-CE11D065144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8A15222-F3C2-4213-9EBC-2E8E3BDF551E}" type="datetimeFigureOut">
              <a:rPr lang="en-US" smtClean="0"/>
              <a:pPr/>
              <a:t>4/23/2013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D9766EF-BDC0-43A2-9FD2-CE11D065144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8A15222-F3C2-4213-9EBC-2E8E3BDF551E}" type="datetimeFigureOut">
              <a:rPr lang="en-US" smtClean="0"/>
              <a:pPr/>
              <a:t>4/23/2013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D9766EF-BDC0-43A2-9FD2-CE11D065144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8A15222-F3C2-4213-9EBC-2E8E3BDF551E}" type="datetimeFigureOut">
              <a:rPr lang="en-US" smtClean="0"/>
              <a:pPr/>
              <a:t>4/23/2013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9766EF-BDC0-43A2-9FD2-CE11D065144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8A15222-F3C2-4213-9EBC-2E8E3BDF551E}" type="datetimeFigureOut">
              <a:rPr lang="en-US" smtClean="0"/>
              <a:pPr/>
              <a:t>4/23/2013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D9766EF-BDC0-43A2-9FD2-CE11D065144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8A15222-F3C2-4213-9EBC-2E8E3BDF551E}" type="datetimeFigureOut">
              <a:rPr lang="en-US" smtClean="0"/>
              <a:pPr/>
              <a:t>4/23/2013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D9766EF-BDC0-43A2-9FD2-CE11D065144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Copy goes here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5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trepreneurial-revolution.com/wp-content/uploads/2013/03/EES-Domains-and-Pillars-only.jp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Patricia\Desktop\ECITI%20Call%20to%20Action%20HD.mpg" TargetMode="Externa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file:///C:\Users\Patricia\Desktop\Rihanna_Diamonds.mp3" TargetMode="External"/><Relationship Id="rId6" Type="http://schemas.openxmlformats.org/officeDocument/2006/relationships/image" Target="../media/image14.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4.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hyperlink" Target="https://www.facebook.com/pages/Eastern-Cape-IT-Initiative/208721962558213" TargetMode="External"/><Relationship Id="rId2" Type="http://schemas.openxmlformats.org/officeDocument/2006/relationships/hyperlink" Target="http://www.eciti.co.z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info@eciti.co.za" TargetMode="External"/><Relationship Id="rId5" Type="http://schemas.openxmlformats.org/officeDocument/2006/relationships/hyperlink" Target="http://www.eciti.co.za/" TargetMode="External"/><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3.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8.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hyperlink" Target="http://bit.ly/Econ_EES" TargetMode="Externa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3568" y="4725144"/>
            <a:ext cx="7772400" cy="1860227"/>
          </a:xfrm>
        </p:spPr>
        <p:txBody>
          <a:bodyPr>
            <a:noAutofit/>
          </a:bodyPr>
          <a:lstStyle/>
          <a:p>
            <a:pPr algn="ctr"/>
            <a:r>
              <a:rPr lang="en-ZA" sz="1800" b="1" dirty="0" smtClean="0">
                <a:solidFill>
                  <a:schemeClr val="tx1"/>
                </a:solidFill>
                <a:latin typeface="Arial" pitchFamily="34" charset="0"/>
                <a:cs typeface="Arial" pitchFamily="34" charset="0"/>
              </a:rPr>
              <a:t>Patricia Dlamini</a:t>
            </a:r>
          </a:p>
          <a:p>
            <a:pPr algn="ctr"/>
            <a:r>
              <a:rPr lang="en-ZA" sz="1400" b="1" dirty="0" smtClean="0">
                <a:latin typeface="Arial" pitchFamily="34" charset="0"/>
                <a:cs typeface="Arial" pitchFamily="34" charset="0"/>
              </a:rPr>
              <a:t>Executive Manager – Eastern Cape Information Technology Initiative</a:t>
            </a:r>
          </a:p>
          <a:p>
            <a:pPr algn="ctr"/>
            <a:r>
              <a:rPr lang="en-ZA" sz="1400" b="1" dirty="0" smtClean="0">
                <a:latin typeface="Arial" pitchFamily="34" charset="0"/>
                <a:cs typeface="Arial" pitchFamily="34" charset="0"/>
              </a:rPr>
              <a:t>9</a:t>
            </a:r>
            <a:r>
              <a:rPr lang="en-ZA" sz="1400" b="1" baseline="30000" dirty="0" smtClean="0">
                <a:latin typeface="Arial" pitchFamily="34" charset="0"/>
                <a:cs typeface="Arial" pitchFamily="34" charset="0"/>
              </a:rPr>
              <a:t>th</a:t>
            </a:r>
            <a:r>
              <a:rPr lang="en-ZA" sz="1400" b="1" dirty="0" smtClean="0">
                <a:latin typeface="Arial" pitchFamily="34" charset="0"/>
                <a:cs typeface="Arial" pitchFamily="34" charset="0"/>
              </a:rPr>
              <a:t> April 2013</a:t>
            </a:r>
          </a:p>
          <a:p>
            <a:pPr algn="ctr"/>
            <a:r>
              <a:rPr lang="en-ZA" sz="1400" b="1" dirty="0" smtClean="0">
                <a:solidFill>
                  <a:schemeClr val="tx1"/>
                </a:solidFill>
                <a:latin typeface="Arial" pitchFamily="34" charset="0"/>
                <a:cs typeface="Arial" pitchFamily="34" charset="0"/>
              </a:rPr>
              <a:t>IASP AFRICAN DIVISION WORKSHOP 2013</a:t>
            </a:r>
          </a:p>
          <a:p>
            <a:pPr algn="ctr"/>
            <a:r>
              <a:rPr lang="en-ZA" sz="1400" b="1" dirty="0" smtClean="0">
                <a:latin typeface="Arial" pitchFamily="34" charset="0"/>
                <a:cs typeface="Arial" pitchFamily="34" charset="0"/>
              </a:rPr>
              <a:t>Nelson Mandela Metropolitan University, North Campus</a:t>
            </a:r>
          </a:p>
          <a:p>
            <a:pPr algn="ctr"/>
            <a:r>
              <a:rPr lang="en-ZA" sz="1400" b="1" dirty="0" smtClean="0">
                <a:latin typeface="Arial" pitchFamily="34" charset="0"/>
                <a:cs typeface="Arial" pitchFamily="34" charset="0"/>
              </a:rPr>
              <a:t>Conference Centre </a:t>
            </a:r>
          </a:p>
        </p:txBody>
      </p:sp>
      <p:pic>
        <p:nvPicPr>
          <p:cNvPr id="1026" name="Picture 2" descr="C:\Users\Patricia\Pictures\ECITI.jpg"/>
          <p:cNvPicPr>
            <a:picLocks noChangeAspect="1" noChangeArrowheads="1"/>
          </p:cNvPicPr>
          <p:nvPr/>
        </p:nvPicPr>
        <p:blipFill>
          <a:blip r:embed="rId2" cstate="print"/>
          <a:srcRect/>
          <a:stretch>
            <a:fillRect/>
          </a:stretch>
        </p:blipFill>
        <p:spPr bwMode="auto">
          <a:xfrm>
            <a:off x="0" y="0"/>
            <a:ext cx="9144000" cy="3152775"/>
          </a:xfrm>
          <a:prstGeom prst="rect">
            <a:avLst/>
          </a:prstGeom>
          <a:noFill/>
        </p:spPr>
      </p:pic>
      <p:sp>
        <p:nvSpPr>
          <p:cNvPr id="7" name="Title 6"/>
          <p:cNvSpPr>
            <a:spLocks noGrp="1"/>
          </p:cNvSpPr>
          <p:nvPr>
            <p:ph type="title"/>
          </p:nvPr>
        </p:nvSpPr>
        <p:spPr>
          <a:xfrm>
            <a:off x="755576" y="3356992"/>
            <a:ext cx="7772400" cy="1362075"/>
          </a:xfrm>
        </p:spPr>
        <p:txBody>
          <a:bodyPr>
            <a:noAutofit/>
          </a:bodyPr>
          <a:lstStyle/>
          <a:p>
            <a:pPr algn="ctr"/>
            <a:r>
              <a:rPr lang="en-ZA" sz="4400" dirty="0" smtClean="0">
                <a:solidFill>
                  <a:schemeClr val="bg1">
                    <a:lumMod val="50000"/>
                  </a:schemeClr>
                </a:solidFill>
                <a:latin typeface="Arial" pitchFamily="34" charset="0"/>
                <a:cs typeface="Arial" pitchFamily="34" charset="0"/>
              </a:rPr>
              <a:t>INCUBATION</a:t>
            </a:r>
            <a:r>
              <a:rPr lang="en-ZA" sz="4800" dirty="0" smtClean="0">
                <a:solidFill>
                  <a:schemeClr val="bg1">
                    <a:lumMod val="50000"/>
                  </a:schemeClr>
                </a:solidFill>
                <a:latin typeface="Arial" pitchFamily="34" charset="0"/>
                <a:cs typeface="Arial" pitchFamily="34" charset="0"/>
              </a:rPr>
              <a:t/>
            </a:r>
            <a:br>
              <a:rPr lang="en-ZA" sz="4800" dirty="0" smtClean="0">
                <a:solidFill>
                  <a:schemeClr val="bg1">
                    <a:lumMod val="50000"/>
                  </a:schemeClr>
                </a:solidFill>
                <a:latin typeface="Arial" pitchFamily="34" charset="0"/>
                <a:cs typeface="Arial" pitchFamily="34" charset="0"/>
              </a:rPr>
            </a:br>
            <a:r>
              <a:rPr lang="en-ZA" sz="2400" dirty="0" smtClean="0">
                <a:solidFill>
                  <a:schemeClr val="bg1">
                    <a:lumMod val="50000"/>
                  </a:schemeClr>
                </a:solidFill>
                <a:latin typeface="Arial" pitchFamily="34" charset="0"/>
                <a:cs typeface="Arial" pitchFamily="34" charset="0"/>
              </a:rPr>
              <a:t>THE ECOSYSTEM METHODOLOGY</a:t>
            </a:r>
            <a:r>
              <a:rPr lang="en-ZA" sz="3200" dirty="0" smtClean="0"/>
              <a:t/>
            </a:r>
            <a:br>
              <a:rPr lang="en-ZA" sz="3200" dirty="0" smtClean="0"/>
            </a:br>
            <a:endParaRPr lang="en-ZA"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trepreneurial-revolution.com/wp-content/uploads/2013/03/EES-Domains-and-Pillars-only.jpg">
            <a:hlinkClick r:id="rId2"/>
          </p:cNvPr>
          <p:cNvPicPr>
            <a:picLocks noChangeAspect="1" noChangeArrowheads="1"/>
          </p:cNvPicPr>
          <p:nvPr/>
        </p:nvPicPr>
        <p:blipFill>
          <a:blip r:embed="rId3" cstate="print"/>
          <a:srcRect/>
          <a:stretch>
            <a:fillRect/>
          </a:stretch>
        </p:blipFill>
        <p:spPr bwMode="auto">
          <a:xfrm>
            <a:off x="683568" y="908720"/>
            <a:ext cx="7848872" cy="5083671"/>
          </a:xfrm>
          <a:prstGeom prst="rect">
            <a:avLst/>
          </a:prstGeom>
          <a:noFill/>
        </p:spPr>
      </p:pic>
      <p:sp>
        <p:nvSpPr>
          <p:cNvPr id="5" name="Title 4"/>
          <p:cNvSpPr>
            <a:spLocks noGrp="1"/>
          </p:cNvSpPr>
          <p:nvPr>
            <p:ph type="title"/>
          </p:nvPr>
        </p:nvSpPr>
        <p:spPr>
          <a:xfrm>
            <a:off x="457200" y="274638"/>
            <a:ext cx="8229600" cy="706090"/>
          </a:xfrm>
        </p:spPr>
        <p:txBody>
          <a:bodyPr/>
          <a:lstStyle/>
          <a:p>
            <a:r>
              <a:rPr lang="en-ZA" dirty="0" smtClean="0">
                <a:solidFill>
                  <a:schemeClr val="bg1">
                    <a:lumMod val="65000"/>
                  </a:schemeClr>
                </a:solidFill>
              </a:rPr>
              <a:t>Example: The Babson EE</a:t>
            </a:r>
            <a:endParaRPr lang="en-ZA"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704856" cy="922114"/>
          </a:xfrm>
          <a:ln w="3175">
            <a:solidFill>
              <a:schemeClr val="accent6">
                <a:lumMod val="75000"/>
              </a:schemeClr>
            </a:solidFill>
          </a:ln>
        </p:spPr>
        <p:txBody>
          <a:bodyPr>
            <a:normAutofit/>
          </a:bodyPr>
          <a:lstStyle/>
          <a:p>
            <a:pPr algn="ctr"/>
            <a:r>
              <a:rPr lang="en-ZA" dirty="0" smtClean="0">
                <a:solidFill>
                  <a:schemeClr val="bg1">
                    <a:lumMod val="65000"/>
                  </a:schemeClr>
                </a:solidFill>
                <a:latin typeface="Arial" pitchFamily="34" charset="0"/>
                <a:cs typeface="Arial" pitchFamily="34" charset="0"/>
              </a:rPr>
              <a:t>Incubation – applying EEs methodology</a:t>
            </a:r>
          </a:p>
        </p:txBody>
      </p:sp>
      <p:pic>
        <p:nvPicPr>
          <p:cNvPr id="15" name="Content Placeholder 14" descr="pg1.jpg"/>
          <p:cNvPicPr>
            <a:picLocks noGrp="1" noChangeAspect="1"/>
          </p:cNvPicPr>
          <p:nvPr>
            <p:ph idx="1"/>
          </p:nvPr>
        </p:nvPicPr>
        <p:blipFill>
          <a:blip r:embed="rId4" cstate="print"/>
          <a:stretch>
            <a:fillRect/>
          </a:stretch>
        </p:blipFill>
        <p:spPr>
          <a:xfrm>
            <a:off x="0" y="2636912"/>
            <a:ext cx="9144000" cy="4221088"/>
          </a:xfrm>
        </p:spPr>
      </p:pic>
      <p:sp>
        <p:nvSpPr>
          <p:cNvPr id="4" name="TextBox 3"/>
          <p:cNvSpPr txBox="1"/>
          <p:nvPr/>
        </p:nvSpPr>
        <p:spPr>
          <a:xfrm>
            <a:off x="467544" y="1556792"/>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5"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395536" y="283036"/>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10" name="Rectangle 9"/>
          <p:cNvSpPr/>
          <p:nvPr/>
        </p:nvSpPr>
        <p:spPr>
          <a:xfrm>
            <a:off x="179512" y="1340768"/>
            <a:ext cx="7704856" cy="92333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algn="ctr">
              <a:lnSpc>
                <a:spcPct val="150000"/>
              </a:lnSpc>
            </a:pPr>
            <a:r>
              <a:rPr lang="en-US" b="1" i="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A healthy entrepreneurial ecosystem is a framework that enables and encourages the emergence of opportunities </a:t>
            </a:r>
            <a:endParaRPr lang="en-ZA" b="1" i="1" spc="150" dirty="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8" name="Rectangle 7"/>
          <p:cNvSpPr/>
          <p:nvPr/>
        </p:nvSpPr>
        <p:spPr>
          <a:xfrm>
            <a:off x="4716016" y="2276873"/>
            <a:ext cx="3096344" cy="3831818"/>
          </a:xfrm>
          <a:prstGeom prst="rect">
            <a:avLst/>
          </a:prstGeom>
          <a:ln w="3175">
            <a:solidFill>
              <a:schemeClr val="accent6">
                <a:lumMod val="60000"/>
                <a:lumOff val="40000"/>
              </a:schemeClr>
            </a:solidFill>
          </a:ln>
        </p:spPr>
        <p:txBody>
          <a:bodyPr wrap="square">
            <a:spAutoFit/>
          </a:bodyPr>
          <a:lstStyle/>
          <a:p>
            <a:pPr algn="just">
              <a:lnSpc>
                <a:spcPct val="150000"/>
              </a:lnSpc>
            </a:pPr>
            <a:r>
              <a:rPr lang="en-US" i="1" dirty="0" smtClean="0">
                <a:latin typeface="Arial" pitchFamily="34" charset="0"/>
                <a:cs typeface="Arial" pitchFamily="34" charset="0"/>
              </a:rPr>
              <a:t>a conducive </a:t>
            </a:r>
            <a:r>
              <a:rPr lang="en-US" b="1" i="1" dirty="0" smtClean="0">
                <a:latin typeface="Arial" pitchFamily="34" charset="0"/>
                <a:cs typeface="Arial" pitchFamily="34" charset="0"/>
              </a:rPr>
              <a:t>culture</a:t>
            </a:r>
            <a:r>
              <a:rPr lang="en-US" i="1" dirty="0" smtClean="0">
                <a:latin typeface="Arial" pitchFamily="34" charset="0"/>
                <a:cs typeface="Arial" pitchFamily="34" charset="0"/>
              </a:rPr>
              <a:t>, enabling </a:t>
            </a:r>
            <a:r>
              <a:rPr lang="en-US" b="1" i="1" dirty="0" smtClean="0">
                <a:latin typeface="Arial" pitchFamily="34" charset="0"/>
                <a:cs typeface="Arial" pitchFamily="34" charset="0"/>
              </a:rPr>
              <a:t>policies and leadership</a:t>
            </a:r>
            <a:r>
              <a:rPr lang="en-US" i="1" dirty="0" smtClean="0">
                <a:latin typeface="Arial" pitchFamily="34" charset="0"/>
                <a:cs typeface="Arial" pitchFamily="34" charset="0"/>
              </a:rPr>
              <a:t>, availability of appropriate </a:t>
            </a:r>
            <a:r>
              <a:rPr lang="en-US" b="1" i="1" dirty="0" smtClean="0">
                <a:latin typeface="Arial" pitchFamily="34" charset="0"/>
                <a:cs typeface="Arial" pitchFamily="34" charset="0"/>
              </a:rPr>
              <a:t>finance</a:t>
            </a:r>
            <a:r>
              <a:rPr lang="en-US" i="1" dirty="0" smtClean="0">
                <a:latin typeface="Arial" pitchFamily="34" charset="0"/>
                <a:cs typeface="Arial" pitchFamily="34" charset="0"/>
              </a:rPr>
              <a:t>, quality </a:t>
            </a:r>
            <a:r>
              <a:rPr lang="en-US" b="1" i="1" dirty="0" smtClean="0">
                <a:latin typeface="Arial" pitchFamily="34" charset="0"/>
                <a:cs typeface="Arial" pitchFamily="34" charset="0"/>
              </a:rPr>
              <a:t>human capital</a:t>
            </a:r>
            <a:r>
              <a:rPr lang="en-US" i="1" dirty="0" smtClean="0">
                <a:latin typeface="Arial" pitchFamily="34" charset="0"/>
                <a:cs typeface="Arial" pitchFamily="34" charset="0"/>
              </a:rPr>
              <a:t>, venture-friendly </a:t>
            </a:r>
            <a:r>
              <a:rPr lang="en-US" b="1" i="1" dirty="0" smtClean="0">
                <a:latin typeface="Arial" pitchFamily="34" charset="0"/>
                <a:cs typeface="Arial" pitchFamily="34" charset="0"/>
              </a:rPr>
              <a:t>markets</a:t>
            </a:r>
            <a:r>
              <a:rPr lang="en-US" i="1" dirty="0" smtClean="0">
                <a:latin typeface="Arial" pitchFamily="34" charset="0"/>
                <a:cs typeface="Arial" pitchFamily="34" charset="0"/>
              </a:rPr>
              <a:t> for products, and a range of institutional and infrastructural </a:t>
            </a:r>
            <a:r>
              <a:rPr lang="en-US" b="1" i="1" dirty="0" smtClean="0">
                <a:latin typeface="Arial" pitchFamily="34" charset="0"/>
                <a:cs typeface="Arial" pitchFamily="34" charset="0"/>
              </a:rPr>
              <a:t>supports</a:t>
            </a:r>
            <a:r>
              <a:rPr lang="en-US" i="1" dirty="0" smtClean="0">
                <a:latin typeface="Arial" pitchFamily="34" charset="0"/>
                <a:cs typeface="Arial" pitchFamily="34" charset="0"/>
              </a:rPr>
              <a:t>.</a:t>
            </a:r>
            <a:endParaRPr lang="en-ZA" dirty="0" smtClean="0">
              <a:latin typeface="Arial" pitchFamily="34" charset="0"/>
              <a:cs typeface="Arial" pitchFamily="34" charset="0"/>
            </a:endParaRPr>
          </a:p>
        </p:txBody>
      </p:sp>
      <p:sp>
        <p:nvSpPr>
          <p:cNvPr id="9" name="TextBox 8"/>
          <p:cNvSpPr txBox="1"/>
          <p:nvPr/>
        </p:nvSpPr>
        <p:spPr>
          <a:xfrm>
            <a:off x="179512" y="2276872"/>
            <a:ext cx="4140968" cy="4319325"/>
          </a:xfrm>
          <a:prstGeom prst="rect">
            <a:avLst/>
          </a:prstGeom>
          <a:noFill/>
          <a:ln w="3175">
            <a:solidFill>
              <a:schemeClr val="accent3">
                <a:lumMod val="60000"/>
                <a:lumOff val="40000"/>
              </a:schemeClr>
            </a:solidFill>
          </a:ln>
        </p:spPr>
        <p:txBody>
          <a:bodyPr wrap="square" rtlCol="0">
            <a:spAutoFit/>
          </a:bodyPr>
          <a:lstStyle/>
          <a:p>
            <a:pPr algn="just">
              <a:lnSpc>
                <a:spcPct val="150000"/>
              </a:lnSpc>
            </a:pPr>
            <a:r>
              <a:rPr lang="en-US" b="1" dirty="0" smtClean="0">
                <a:solidFill>
                  <a:schemeClr val="accent5">
                    <a:lumMod val="50000"/>
                  </a:schemeClr>
                </a:solidFill>
                <a:latin typeface="Arial" pitchFamily="34" charset="0"/>
                <a:cs typeface="Arial" pitchFamily="34" charset="0"/>
              </a:rPr>
              <a:t>Business incubation</a:t>
            </a:r>
            <a:r>
              <a:rPr lang="en-US" i="1" dirty="0" smtClean="0">
                <a:solidFill>
                  <a:schemeClr val="accent5">
                    <a:lumMod val="50000"/>
                  </a:schemeClr>
                </a:solidFill>
                <a:latin typeface="Arial" pitchFamily="34" charset="0"/>
                <a:cs typeface="Arial" pitchFamily="34" charset="0"/>
              </a:rPr>
              <a:t> </a:t>
            </a:r>
            <a:r>
              <a:rPr lang="en-US" i="1" dirty="0" smtClean="0">
                <a:latin typeface="Arial" pitchFamily="34" charset="0"/>
                <a:cs typeface="Arial" pitchFamily="34" charset="0"/>
              </a:rPr>
              <a:t>is a </a:t>
            </a:r>
            <a:r>
              <a:rPr lang="en-US" dirty="0" smtClean="0">
                <a:latin typeface="Arial" pitchFamily="34" charset="0"/>
                <a:cs typeface="Arial" pitchFamily="34" charset="0"/>
              </a:rPr>
              <a:t>program designed to </a:t>
            </a:r>
            <a:r>
              <a:rPr lang="en-US" b="1" i="1" u="sng" dirty="0" smtClean="0">
                <a:latin typeface="Arial" pitchFamily="34" charset="0"/>
                <a:cs typeface="Arial" pitchFamily="34" charset="0"/>
              </a:rPr>
              <a:t>accelerate</a:t>
            </a:r>
            <a:r>
              <a:rPr lang="en-US" b="1" i="1" dirty="0" smtClean="0">
                <a:latin typeface="Arial" pitchFamily="34" charset="0"/>
                <a:cs typeface="Arial" pitchFamily="34" charset="0"/>
              </a:rPr>
              <a:t> </a:t>
            </a:r>
            <a:r>
              <a:rPr lang="en-US" dirty="0" smtClean="0">
                <a:latin typeface="Arial" pitchFamily="34" charset="0"/>
                <a:cs typeface="Arial" pitchFamily="34" charset="0"/>
              </a:rPr>
              <a:t>the successful development of entrepreneurial companies through </a:t>
            </a:r>
            <a:r>
              <a:rPr lang="en-US" b="1" dirty="0" smtClean="0">
                <a:latin typeface="Arial" pitchFamily="34" charset="0"/>
                <a:cs typeface="Arial" pitchFamily="34" charset="0"/>
              </a:rPr>
              <a:t>an </a:t>
            </a:r>
            <a:r>
              <a:rPr lang="en-US" b="1" i="1" dirty="0" smtClean="0">
                <a:latin typeface="Arial" pitchFamily="34" charset="0"/>
                <a:cs typeface="Arial" pitchFamily="34" charset="0"/>
              </a:rPr>
              <a:t>array</a:t>
            </a:r>
            <a:r>
              <a:rPr lang="en-US" i="1" dirty="0" smtClean="0">
                <a:latin typeface="Arial" pitchFamily="34" charset="0"/>
                <a:cs typeface="Arial" pitchFamily="34" charset="0"/>
              </a:rPr>
              <a:t> of business support resources </a:t>
            </a:r>
            <a:r>
              <a:rPr lang="en-US" dirty="0" smtClean="0">
                <a:latin typeface="Arial" pitchFamily="34" charset="0"/>
                <a:cs typeface="Arial" pitchFamily="34" charset="0"/>
              </a:rPr>
              <a:t>and services, developed and orchestrated by incubator management and offered both in the incubator and through its network of contacts.</a:t>
            </a:r>
          </a:p>
          <a:p>
            <a:pPr algn="just">
              <a:lnSpc>
                <a:spcPct val="150000"/>
              </a:lnSpc>
            </a:pPr>
            <a:endParaRPr lang="en-ZA" dirty="0">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10"/>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200800" cy="922114"/>
          </a:xfrm>
          <a:ln w="3175">
            <a:solidFill>
              <a:schemeClr val="accent6">
                <a:lumMod val="75000"/>
              </a:schemeClr>
            </a:solidFill>
          </a:ln>
        </p:spPr>
        <p:txBody>
          <a:bodyPr>
            <a:normAutofit/>
          </a:bodyPr>
          <a:lstStyle/>
          <a:p>
            <a:pPr algn="ctr"/>
            <a:r>
              <a:rPr lang="en-ZA" dirty="0" smtClean="0">
                <a:solidFill>
                  <a:schemeClr val="bg1">
                    <a:lumMod val="65000"/>
                  </a:schemeClr>
                </a:solidFill>
                <a:latin typeface="Arial" pitchFamily="34" charset="0"/>
                <a:cs typeface="Arial" pitchFamily="34" charset="0"/>
              </a:rPr>
              <a:t>Why Incubation using EEs methodologies?</a:t>
            </a:r>
          </a:p>
        </p:txBody>
      </p:sp>
      <p:pic>
        <p:nvPicPr>
          <p:cNvPr id="15" name="Content Placeholder 14" descr="pg1.jpg"/>
          <p:cNvPicPr>
            <a:picLocks noGrp="1" noChangeAspect="1"/>
          </p:cNvPicPr>
          <p:nvPr>
            <p:ph idx="1"/>
          </p:nvPr>
        </p:nvPicPr>
        <p:blipFill>
          <a:blip r:embed="rId4" cstate="print"/>
          <a:stretch>
            <a:fillRect/>
          </a:stretch>
        </p:blipFill>
        <p:spPr>
          <a:xfrm>
            <a:off x="0" y="2636912"/>
            <a:ext cx="9144000" cy="4221088"/>
          </a:xfrm>
        </p:spPr>
      </p:pic>
      <p:sp>
        <p:nvSpPr>
          <p:cNvPr id="4" name="TextBox 3"/>
          <p:cNvSpPr txBox="1"/>
          <p:nvPr/>
        </p:nvSpPr>
        <p:spPr>
          <a:xfrm>
            <a:off x="467544" y="1556792"/>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5" cstate="print"/>
          <a:stretch>
            <a:fillRect/>
          </a:stretch>
        </p:blipFill>
        <p:spPr>
          <a:xfrm rot="5400000">
            <a:off x="7350837" y="2306347"/>
            <a:ext cx="2532904" cy="169698"/>
          </a:xfrm>
          <a:prstGeom prst="rect">
            <a:avLst/>
          </a:prstGeom>
        </p:spPr>
      </p:pic>
      <p:sp>
        <p:nvSpPr>
          <p:cNvPr id="10" name="Rectangle 9"/>
          <p:cNvSpPr/>
          <p:nvPr/>
        </p:nvSpPr>
        <p:spPr>
          <a:xfrm>
            <a:off x="611560" y="2204864"/>
            <a:ext cx="7200800" cy="4247317"/>
          </a:xfrm>
          <a:prstGeom prst="rect">
            <a:avLst/>
          </a:prstGeom>
          <a:ln w="3175">
            <a:solidFill>
              <a:schemeClr val="tx1"/>
            </a:solidFill>
          </a:ln>
        </p:spPr>
        <p:txBody>
          <a:bodyPr wrap="square">
            <a:spAutoFit/>
          </a:bodyPr>
          <a:lstStyle/>
          <a:p>
            <a:pPr algn="ctr">
              <a:lnSpc>
                <a:spcPct val="150000"/>
              </a:lnSpc>
              <a:buFont typeface="Wingdings" pitchFamily="2" charset="2"/>
              <a:buChar char="q"/>
            </a:pPr>
            <a:r>
              <a:rPr lang="en-US" dirty="0" smtClean="0">
                <a:latin typeface="Arial" pitchFamily="34" charset="0"/>
                <a:cs typeface="Arial" pitchFamily="34" charset="0"/>
              </a:rPr>
              <a:t> Is tailored around its own unique environment – it does not seek to be something it isn’t, like the “next Silicon Valley” </a:t>
            </a:r>
          </a:p>
          <a:p>
            <a:pPr algn="ctr">
              <a:lnSpc>
                <a:spcPct val="150000"/>
              </a:lnSpc>
              <a:buFont typeface="Wingdings" pitchFamily="2" charset="2"/>
              <a:buChar char="q"/>
            </a:pPr>
            <a:endParaRPr lang="en-US" dirty="0" smtClean="0">
              <a:latin typeface="Arial" pitchFamily="34" charset="0"/>
              <a:cs typeface="Arial" pitchFamily="34" charset="0"/>
            </a:endParaRPr>
          </a:p>
          <a:p>
            <a:pPr lvl="0" algn="just">
              <a:lnSpc>
                <a:spcPct val="150000"/>
              </a:lnSpc>
              <a:buFont typeface="Wingdings" pitchFamily="2" charset="2"/>
              <a:buChar char="q"/>
            </a:pPr>
            <a:r>
              <a:rPr lang="en-US" dirty="0" smtClean="0">
                <a:latin typeface="Arial" pitchFamily="34" charset="0"/>
                <a:cs typeface="Arial" pitchFamily="34" charset="0"/>
              </a:rPr>
              <a:t> Operates in an environment with reduced bureaucratic obstacles in which government policies support the unique needs of entrepreneurs and tolerate failed ventures</a:t>
            </a:r>
            <a:endParaRPr lang="en-ZA" i="1" dirty="0" smtClean="0">
              <a:latin typeface="Arial" pitchFamily="34" charset="0"/>
              <a:cs typeface="Arial" pitchFamily="34" charset="0"/>
            </a:endParaRPr>
          </a:p>
          <a:p>
            <a:pPr lvl="0" algn="just">
              <a:lnSpc>
                <a:spcPct val="150000"/>
              </a:lnSpc>
            </a:pPr>
            <a:endParaRPr lang="en-US" dirty="0" smtClean="0">
              <a:latin typeface="Arial" pitchFamily="34" charset="0"/>
              <a:cs typeface="Arial" pitchFamily="34" charset="0"/>
            </a:endParaRPr>
          </a:p>
          <a:p>
            <a:pPr lvl="0" algn="just">
              <a:lnSpc>
                <a:spcPct val="150000"/>
              </a:lnSpc>
              <a:buFont typeface="Wingdings" pitchFamily="2" charset="2"/>
              <a:buChar char="q"/>
            </a:pPr>
            <a:r>
              <a:rPr lang="en-US" dirty="0" smtClean="0">
                <a:latin typeface="Arial" pitchFamily="34" charset="0"/>
                <a:cs typeface="Arial" pitchFamily="34" charset="0"/>
              </a:rPr>
              <a:t> Is reinforced, not created from scratch, by government, academic or commercial organizations</a:t>
            </a:r>
            <a:endParaRPr lang="en-ZA" i="1" dirty="0" smtClean="0"/>
          </a:p>
          <a:p>
            <a:pPr algn="ctr">
              <a:lnSpc>
                <a:spcPct val="150000"/>
              </a:lnSpc>
            </a:pPr>
            <a:endParaRPr lang="en-ZA" i="1" dirty="0">
              <a:latin typeface="Arial" pitchFamily="34" charset="0"/>
              <a:cs typeface="Arial" pitchFamily="34" charset="0"/>
            </a:endParaRPr>
          </a:p>
        </p:txBody>
      </p:sp>
      <p:sp>
        <p:nvSpPr>
          <p:cNvPr id="9" name="TextBox 8"/>
          <p:cNvSpPr txBox="1"/>
          <p:nvPr/>
        </p:nvSpPr>
        <p:spPr>
          <a:xfrm>
            <a:off x="611560" y="1268760"/>
            <a:ext cx="7200800"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150000"/>
              </a:lnSpc>
            </a:pPr>
            <a:r>
              <a:rPr lang="en-US" b="1" i="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A healthy ecosystem is one that encourages and nourishes the entrepreneurial mindset. </a:t>
            </a:r>
            <a:endParaRPr lang="en-ZA" b="1" i="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7344816" cy="922114"/>
          </a:xfrm>
          <a:ln w="3175">
            <a:solidFill>
              <a:schemeClr val="accent6">
                <a:lumMod val="75000"/>
              </a:schemeClr>
            </a:solidFill>
          </a:ln>
        </p:spPr>
        <p:txBody>
          <a:bodyPr>
            <a:normAutofit/>
          </a:bodyPr>
          <a:lstStyle/>
          <a:p>
            <a:pPr algn="ctr"/>
            <a:r>
              <a:rPr lang="en-ZA" dirty="0" smtClean="0">
                <a:solidFill>
                  <a:schemeClr val="bg1">
                    <a:lumMod val="65000"/>
                  </a:schemeClr>
                </a:solidFill>
                <a:latin typeface="Arial" pitchFamily="34" charset="0"/>
                <a:cs typeface="Arial" pitchFamily="34" charset="0"/>
              </a:rPr>
              <a:t>Why Incubation using EEs methodologies?</a:t>
            </a:r>
          </a:p>
        </p:txBody>
      </p:sp>
      <p:pic>
        <p:nvPicPr>
          <p:cNvPr id="15" name="Content Placeholder 14" descr="pg1.jpg"/>
          <p:cNvPicPr>
            <a:picLocks noGrp="1" noChangeAspect="1"/>
          </p:cNvPicPr>
          <p:nvPr>
            <p:ph idx="1"/>
          </p:nvPr>
        </p:nvPicPr>
        <p:blipFill>
          <a:blip r:embed="rId4" cstate="print"/>
          <a:stretch>
            <a:fillRect/>
          </a:stretch>
        </p:blipFill>
        <p:spPr>
          <a:xfrm>
            <a:off x="0" y="2636912"/>
            <a:ext cx="9144000" cy="4221088"/>
          </a:xfrm>
        </p:spPr>
      </p:pic>
      <p:pic>
        <p:nvPicPr>
          <p:cNvPr id="6" name="Picture 5" descr="connect 2.jpg"/>
          <p:cNvPicPr>
            <a:picLocks noChangeAspect="1"/>
          </p:cNvPicPr>
          <p:nvPr/>
        </p:nvPicPr>
        <p:blipFill>
          <a:blip r:embed="rId5"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395536" y="283036"/>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10" name="Rectangle 9"/>
          <p:cNvSpPr/>
          <p:nvPr/>
        </p:nvSpPr>
        <p:spPr>
          <a:xfrm>
            <a:off x="467544" y="2204865"/>
            <a:ext cx="7344816" cy="4734824"/>
          </a:xfrm>
          <a:prstGeom prst="rect">
            <a:avLst/>
          </a:prstGeom>
          <a:ln w="3175">
            <a:solidFill>
              <a:schemeClr val="tx1"/>
            </a:solidFill>
          </a:ln>
        </p:spPr>
        <p:txBody>
          <a:bodyPr wrap="square">
            <a:spAutoFit/>
          </a:bodyPr>
          <a:lstStyle/>
          <a:p>
            <a:pPr algn="just">
              <a:lnSpc>
                <a:spcPct val="150000"/>
              </a:lnSpc>
              <a:buFont typeface="Wingdings" pitchFamily="2" charset="2"/>
              <a:buChar char="q"/>
            </a:pPr>
            <a:r>
              <a:rPr lang="en-US" dirty="0" smtClean="0">
                <a:latin typeface="Arial" pitchFamily="34" charset="0"/>
                <a:cs typeface="Arial" pitchFamily="34" charset="0"/>
              </a:rPr>
              <a:t> Actively encourages and invites financiers to participate in new ventures, but access to money isn’t without barriers for those planning new business ventures</a:t>
            </a:r>
          </a:p>
          <a:p>
            <a:pPr lvl="0" algn="just">
              <a:lnSpc>
                <a:spcPct val="150000"/>
              </a:lnSpc>
            </a:pPr>
            <a:endParaRPr lang="en-US" dirty="0" smtClean="0">
              <a:latin typeface="Arial" pitchFamily="34" charset="0"/>
              <a:cs typeface="Arial" pitchFamily="34" charset="0"/>
            </a:endParaRPr>
          </a:p>
          <a:p>
            <a:pPr lvl="0" algn="just">
              <a:lnSpc>
                <a:spcPct val="150000"/>
              </a:lnSpc>
              <a:buFont typeface="Wingdings" pitchFamily="2" charset="2"/>
              <a:buChar char="q"/>
            </a:pPr>
            <a:r>
              <a:rPr lang="en-US" dirty="0" smtClean="0">
                <a:latin typeface="Arial" pitchFamily="34" charset="0"/>
                <a:cs typeface="Arial" pitchFamily="34" charset="0"/>
              </a:rPr>
              <a:t> Is relatively free from, or is able to change, cultural biases against failure or operating a business</a:t>
            </a:r>
          </a:p>
          <a:p>
            <a:pPr lvl="0" algn="just">
              <a:lnSpc>
                <a:spcPct val="150000"/>
              </a:lnSpc>
            </a:pPr>
            <a:endParaRPr lang="en-ZA" i="1" dirty="0" smtClean="0">
              <a:latin typeface="Arial" pitchFamily="34" charset="0"/>
              <a:cs typeface="Arial" pitchFamily="34" charset="0"/>
            </a:endParaRPr>
          </a:p>
          <a:p>
            <a:pPr lvl="0" algn="just">
              <a:lnSpc>
                <a:spcPct val="150000"/>
              </a:lnSpc>
              <a:buFont typeface="Wingdings" pitchFamily="2" charset="2"/>
              <a:buChar char="q"/>
            </a:pPr>
            <a:r>
              <a:rPr lang="en-US" dirty="0" smtClean="0">
                <a:latin typeface="Arial" pitchFamily="34" charset="0"/>
                <a:cs typeface="Arial" pitchFamily="34" charset="0"/>
              </a:rPr>
              <a:t> Promotes successes, which in turn attract new ventures</a:t>
            </a:r>
            <a:endParaRPr lang="en-ZA" i="1" dirty="0" smtClean="0">
              <a:latin typeface="Arial" pitchFamily="34" charset="0"/>
              <a:cs typeface="Arial" pitchFamily="34" charset="0"/>
            </a:endParaRPr>
          </a:p>
          <a:p>
            <a:pPr lvl="0" algn="just">
              <a:lnSpc>
                <a:spcPct val="150000"/>
              </a:lnSpc>
            </a:pPr>
            <a:r>
              <a:rPr lang="en-US" dirty="0" smtClean="0">
                <a:latin typeface="Arial" pitchFamily="34" charset="0"/>
                <a:cs typeface="Arial" pitchFamily="34" charset="0"/>
              </a:rPr>
              <a:t>Often is supported by dialogue among various of the entrepreneurship stakeholders</a:t>
            </a:r>
            <a:endParaRPr lang="en-ZA" i="1" dirty="0" smtClean="0">
              <a:latin typeface="Arial" pitchFamily="34" charset="0"/>
              <a:cs typeface="Arial" pitchFamily="34" charset="0"/>
            </a:endParaRPr>
          </a:p>
          <a:p>
            <a:pPr algn="ctr">
              <a:lnSpc>
                <a:spcPct val="150000"/>
              </a:lnSpc>
            </a:pPr>
            <a:endParaRPr lang="en-ZA" i="1" dirty="0">
              <a:latin typeface="Arial" pitchFamily="34" charset="0"/>
              <a:cs typeface="Arial" pitchFamily="34" charset="0"/>
            </a:endParaRPr>
          </a:p>
        </p:txBody>
      </p:sp>
      <p:sp>
        <p:nvSpPr>
          <p:cNvPr id="9" name="Rectangle 8"/>
          <p:cNvSpPr/>
          <p:nvPr/>
        </p:nvSpPr>
        <p:spPr>
          <a:xfrm>
            <a:off x="467544" y="1268760"/>
            <a:ext cx="7344816" cy="92333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algn="ctr">
              <a:lnSpc>
                <a:spcPct val="150000"/>
              </a:lnSpc>
            </a:pPr>
            <a:r>
              <a:rPr lang="en-US" b="1" i="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A healthy ecosystem is one that encourages and nourishes the entrepreneurial mindset.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calcmode="lin" valueType="num">
                                      <p:cBhvr additive="base">
                                        <p:cTn id="2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Old logo.jpg"/>
          <p:cNvPicPr>
            <a:picLocks noChangeAspect="1"/>
          </p:cNvPicPr>
          <p:nvPr/>
        </p:nvPicPr>
        <p:blipFill>
          <a:blip r:embed="rId3" cstate="print"/>
          <a:srcRect/>
          <a:stretch>
            <a:fillRect/>
          </a:stretch>
        </p:blipFill>
        <p:spPr bwMode="auto">
          <a:xfrm>
            <a:off x="0" y="188640"/>
            <a:ext cx="3096344" cy="1512168"/>
          </a:xfrm>
          <a:prstGeom prst="rect">
            <a:avLst/>
          </a:prstGeom>
          <a:ln>
            <a:noFill/>
          </a:ln>
          <a:effectLst>
            <a:softEdge rad="112500"/>
          </a:effectLst>
        </p:spPr>
      </p:pic>
      <p:pic>
        <p:nvPicPr>
          <p:cNvPr id="15" name="Content Placeholder 14" descr="pg1.jpg"/>
          <p:cNvPicPr>
            <a:picLocks noGrp="1" noChangeAspect="1"/>
          </p:cNvPicPr>
          <p:nvPr>
            <p:ph idx="1"/>
          </p:nvPr>
        </p:nvPicPr>
        <p:blipFill>
          <a:blip r:embed="rId4" cstate="print"/>
          <a:stretch>
            <a:fillRect/>
          </a:stretch>
        </p:blipFill>
        <p:spPr>
          <a:xfrm>
            <a:off x="29848" y="2636911"/>
            <a:ext cx="9114152" cy="4221089"/>
          </a:xfrm>
        </p:spPr>
      </p:pic>
      <p:sp>
        <p:nvSpPr>
          <p:cNvPr id="2" name="Title 1"/>
          <p:cNvSpPr>
            <a:spLocks noGrp="1"/>
          </p:cNvSpPr>
          <p:nvPr>
            <p:ph type="title"/>
          </p:nvPr>
        </p:nvSpPr>
        <p:spPr>
          <a:xfrm>
            <a:off x="3059832" y="274638"/>
            <a:ext cx="4968552" cy="1143000"/>
          </a:xfrm>
        </p:spPr>
        <p:txBody>
          <a:bodyPr>
            <a:normAutofit fontScale="90000"/>
          </a:bodyPr>
          <a:lstStyle/>
          <a:p>
            <a:pPr marL="354013" indent="-354013"/>
            <a:r>
              <a:rPr lang="en-ZA" dirty="0" smtClean="0">
                <a:solidFill>
                  <a:schemeClr val="bg1">
                    <a:lumMod val="65000"/>
                  </a:schemeClr>
                </a:solidFill>
                <a:latin typeface="CorporateSLight"/>
              </a:rPr>
              <a:t>Case Study : Eastern Cape Information Technology      		  Initiative (ECITI)</a:t>
            </a:r>
          </a:p>
        </p:txBody>
      </p:sp>
      <p:sp>
        <p:nvSpPr>
          <p:cNvPr id="4" name="TextBox 3"/>
          <p:cNvSpPr txBox="1"/>
          <p:nvPr/>
        </p:nvSpPr>
        <p:spPr>
          <a:xfrm>
            <a:off x="467544" y="1556792"/>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5"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395536" y="283036"/>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8" name="Rectangle 7"/>
          <p:cNvSpPr/>
          <p:nvPr/>
        </p:nvSpPr>
        <p:spPr>
          <a:xfrm>
            <a:off x="755576" y="2060848"/>
            <a:ext cx="6840760" cy="3901068"/>
          </a:xfrm>
          <a:prstGeom prst="rect">
            <a:avLst/>
          </a:prstGeom>
          <a:ln w="3175">
            <a:solidFill>
              <a:schemeClr val="tx1"/>
            </a:solidFill>
          </a:ln>
        </p:spPr>
        <p:txBody>
          <a:bodyPr wrap="square">
            <a:spAutoFit/>
          </a:bodyPr>
          <a:lstStyle/>
          <a:p>
            <a:pPr algn="just">
              <a:lnSpc>
                <a:spcPct val="150000"/>
              </a:lnSpc>
            </a:pPr>
            <a:r>
              <a:rPr lang="en-ZA" sz="2400" dirty="0" smtClean="0">
                <a:latin typeface="Arial" pitchFamily="34" charset="0"/>
                <a:cs typeface="Arial" pitchFamily="34" charset="0"/>
              </a:rPr>
              <a:t>ECITI is an innovative agency that </a:t>
            </a:r>
            <a:r>
              <a:rPr lang="en-ZA" sz="2400" i="1" dirty="0" smtClean="0">
                <a:latin typeface="Arial" pitchFamily="34" charset="0"/>
                <a:cs typeface="Arial" pitchFamily="34" charset="0"/>
              </a:rPr>
              <a:t>promotes the use of information and communication technologies</a:t>
            </a:r>
            <a:r>
              <a:rPr lang="en-ZA" sz="2400" dirty="0" smtClean="0">
                <a:latin typeface="Arial" pitchFamily="34" charset="0"/>
                <a:cs typeface="Arial" pitchFamily="34" charset="0"/>
              </a:rPr>
              <a:t> to effect </a:t>
            </a:r>
            <a:r>
              <a:rPr lang="en-ZA" sz="2400" i="1" dirty="0" smtClean="0">
                <a:latin typeface="Arial" pitchFamily="34" charset="0"/>
                <a:cs typeface="Arial" pitchFamily="34" charset="0"/>
              </a:rPr>
              <a:t>positive social change, socio-economic development</a:t>
            </a:r>
            <a:r>
              <a:rPr lang="en-ZA" sz="2400" dirty="0" smtClean="0">
                <a:latin typeface="Arial" pitchFamily="34" charset="0"/>
                <a:cs typeface="Arial" pitchFamily="34" charset="0"/>
              </a:rPr>
              <a:t>, </a:t>
            </a:r>
            <a:r>
              <a:rPr lang="en-ZA" sz="2400" i="1" dirty="0" smtClean="0">
                <a:latin typeface="Arial" pitchFamily="34" charset="0"/>
                <a:cs typeface="Arial" pitchFamily="34" charset="0"/>
              </a:rPr>
              <a:t>employment</a:t>
            </a:r>
            <a:r>
              <a:rPr lang="en-ZA" sz="2400" i="1" u="sng" dirty="0" smtClean="0">
                <a:latin typeface="Arial" pitchFamily="34" charset="0"/>
                <a:cs typeface="Arial" pitchFamily="34" charset="0"/>
              </a:rPr>
              <a:t> </a:t>
            </a:r>
            <a:r>
              <a:rPr lang="en-ZA" sz="2400" i="1" dirty="0" smtClean="0">
                <a:latin typeface="Arial" pitchFamily="34" charset="0"/>
                <a:cs typeface="Arial" pitchFamily="34" charset="0"/>
              </a:rPr>
              <a:t>creation</a:t>
            </a:r>
            <a:r>
              <a:rPr lang="en-ZA" sz="2400" dirty="0" smtClean="0">
                <a:latin typeface="Arial" pitchFamily="34" charset="0"/>
                <a:cs typeface="Arial" pitchFamily="34" charset="0"/>
              </a:rPr>
              <a:t> and </a:t>
            </a:r>
            <a:r>
              <a:rPr lang="en-ZA" sz="2400" i="1" dirty="0" smtClean="0">
                <a:latin typeface="Arial" pitchFamily="34" charset="0"/>
                <a:cs typeface="Arial" pitchFamily="34" charset="0"/>
              </a:rPr>
              <a:t>poverty eradication</a:t>
            </a:r>
            <a:r>
              <a:rPr lang="en-ZA" sz="2400" dirty="0" smtClean="0">
                <a:latin typeface="Arial" pitchFamily="34" charset="0"/>
                <a:cs typeface="Arial" pitchFamily="34" charset="0"/>
              </a:rPr>
              <a:t>...........”  located in EC – (</a:t>
            </a:r>
            <a:r>
              <a:rPr lang="en-ZA" dirty="0" smtClean="0">
                <a:latin typeface="Arial" pitchFamily="34" charset="0"/>
                <a:cs typeface="Arial" pitchFamily="34" charset="0"/>
              </a:rPr>
              <a:t>Play video clip)</a:t>
            </a:r>
            <a:endParaRPr lang="en-ZA" sz="2400" dirty="0" smtClean="0">
              <a:latin typeface="Arial" pitchFamily="34" charset="0"/>
              <a:cs typeface="Arial" pitchFamily="34" charset="0"/>
            </a:endParaRPr>
          </a:p>
          <a:p>
            <a:pPr algn="just">
              <a:lnSpc>
                <a:spcPct val="150000"/>
              </a:lnSpc>
            </a:pPr>
            <a:endParaRPr lang="en-ZA" sz="1050" dirty="0" smtClean="0">
              <a:latin typeface="Arial" pitchFamily="34" charset="0"/>
              <a:cs typeface="Arial" pitchFamily="34" charset="0"/>
            </a:endParaRPr>
          </a:p>
          <a:p>
            <a:pPr algn="just">
              <a:lnSpc>
                <a:spcPct val="150000"/>
              </a:lnSpc>
            </a:pPr>
            <a:r>
              <a:rPr lang="en-ZA" sz="1050" dirty="0" smtClean="0">
                <a:latin typeface="Arial" pitchFamily="34" charset="0"/>
                <a:cs typeface="Arial" pitchFamily="34" charset="0"/>
              </a:rPr>
              <a:t>© Eastern Cape Information Technology Initiative</a:t>
            </a:r>
            <a:endParaRPr lang="en-ZA"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Old logo.jpg"/>
          <p:cNvPicPr>
            <a:picLocks noChangeAspect="1"/>
          </p:cNvPicPr>
          <p:nvPr/>
        </p:nvPicPr>
        <p:blipFill>
          <a:blip r:embed="rId4" cstate="print"/>
          <a:srcRect/>
          <a:stretch>
            <a:fillRect/>
          </a:stretch>
        </p:blipFill>
        <p:spPr bwMode="auto">
          <a:xfrm>
            <a:off x="0" y="188640"/>
            <a:ext cx="3096344" cy="1512168"/>
          </a:xfrm>
          <a:prstGeom prst="rect">
            <a:avLst/>
          </a:prstGeom>
          <a:ln>
            <a:noFill/>
          </a:ln>
          <a:effectLst>
            <a:softEdge rad="112500"/>
          </a:effectLst>
        </p:spPr>
      </p:pic>
      <p:pic>
        <p:nvPicPr>
          <p:cNvPr id="15" name="Content Placeholder 14" descr="pg1.jpg"/>
          <p:cNvPicPr>
            <a:picLocks noGrp="1" noChangeAspect="1"/>
          </p:cNvPicPr>
          <p:nvPr>
            <p:ph idx="1"/>
          </p:nvPr>
        </p:nvPicPr>
        <p:blipFill>
          <a:blip r:embed="rId5" cstate="print"/>
          <a:stretch>
            <a:fillRect/>
          </a:stretch>
        </p:blipFill>
        <p:spPr>
          <a:xfrm>
            <a:off x="29848" y="2636911"/>
            <a:ext cx="9114152" cy="4221089"/>
          </a:xfrm>
        </p:spPr>
      </p:pic>
      <p:sp>
        <p:nvSpPr>
          <p:cNvPr id="2" name="Title 1"/>
          <p:cNvSpPr>
            <a:spLocks noGrp="1"/>
          </p:cNvSpPr>
          <p:nvPr>
            <p:ph type="title"/>
          </p:nvPr>
        </p:nvSpPr>
        <p:spPr>
          <a:xfrm>
            <a:off x="3059832" y="274638"/>
            <a:ext cx="4968552" cy="1143000"/>
          </a:xfrm>
        </p:spPr>
        <p:txBody>
          <a:bodyPr>
            <a:normAutofit fontScale="90000"/>
          </a:bodyPr>
          <a:lstStyle/>
          <a:p>
            <a:pPr marL="354013" indent="-354013"/>
            <a:r>
              <a:rPr lang="en-ZA" dirty="0" smtClean="0">
                <a:solidFill>
                  <a:schemeClr val="bg1">
                    <a:lumMod val="65000"/>
                  </a:schemeClr>
                </a:solidFill>
                <a:latin typeface="CorporateSLight"/>
              </a:rPr>
              <a:t>Case Study : Eastern Cape Information Technology      		  Initiative (ECITI)</a:t>
            </a:r>
          </a:p>
        </p:txBody>
      </p:sp>
      <p:sp>
        <p:nvSpPr>
          <p:cNvPr id="4" name="TextBox 3"/>
          <p:cNvSpPr txBox="1"/>
          <p:nvPr/>
        </p:nvSpPr>
        <p:spPr>
          <a:xfrm>
            <a:off x="467544" y="1556792"/>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6"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395536" y="283036"/>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8" name="Rectangle 7"/>
          <p:cNvSpPr/>
          <p:nvPr/>
        </p:nvSpPr>
        <p:spPr>
          <a:xfrm>
            <a:off x="755576" y="2060848"/>
            <a:ext cx="6840760" cy="577081"/>
          </a:xfrm>
          <a:prstGeom prst="rect">
            <a:avLst/>
          </a:prstGeom>
          <a:ln w="3175">
            <a:solidFill>
              <a:schemeClr val="tx1"/>
            </a:solidFill>
          </a:ln>
        </p:spPr>
        <p:txBody>
          <a:bodyPr wrap="square">
            <a:spAutoFit/>
          </a:bodyPr>
          <a:lstStyle/>
          <a:p>
            <a:pPr algn="just">
              <a:lnSpc>
                <a:spcPct val="150000"/>
              </a:lnSpc>
            </a:pPr>
            <a:endParaRPr lang="en-ZA" sz="1050" dirty="0" smtClean="0">
              <a:latin typeface="Arial" pitchFamily="34" charset="0"/>
              <a:cs typeface="Arial" pitchFamily="34" charset="0"/>
            </a:endParaRPr>
          </a:p>
          <a:p>
            <a:pPr algn="just">
              <a:lnSpc>
                <a:spcPct val="150000"/>
              </a:lnSpc>
            </a:pPr>
            <a:r>
              <a:rPr lang="en-ZA" sz="1050" dirty="0" smtClean="0">
                <a:latin typeface="Arial" pitchFamily="34" charset="0"/>
                <a:cs typeface="Arial" pitchFamily="34" charset="0"/>
              </a:rPr>
              <a:t>© Eastern Cape Information Technology Initiative</a:t>
            </a:r>
            <a:endParaRPr lang="en-ZA" sz="1050" dirty="0">
              <a:latin typeface="Arial" pitchFamily="34" charset="0"/>
              <a:cs typeface="Arial" pitchFamily="34" charset="0"/>
            </a:endParaRPr>
          </a:p>
        </p:txBody>
      </p:sp>
      <p:pic>
        <p:nvPicPr>
          <p:cNvPr id="10" name="ECITI Call to Action HD.mpg">
            <a:hlinkClick r:id="" action="ppaction://media"/>
          </p:cNvPr>
          <p:cNvPicPr>
            <a:picLocks noRot="1" noChangeAspect="1"/>
          </p:cNvPicPr>
          <p:nvPr>
            <a:videoFile r:link="rId1"/>
          </p:nvPr>
        </p:nvPicPr>
        <p:blipFill>
          <a:blip r:embed="rId7" cstate="print"/>
          <a:stretch>
            <a:fillRect/>
          </a:stretch>
        </p:blipFill>
        <p:spPr>
          <a:xfrm>
            <a:off x="-4572000" y="-1714500"/>
            <a:ext cx="18288000" cy="1028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492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pg1.jpg"/>
          <p:cNvPicPr>
            <a:picLocks noGrp="1" noChangeAspect="1"/>
          </p:cNvPicPr>
          <p:nvPr>
            <p:ph idx="1"/>
          </p:nvPr>
        </p:nvPicPr>
        <p:blipFill>
          <a:blip r:embed="rId4" cstate="print"/>
          <a:stretch>
            <a:fillRect/>
          </a:stretch>
        </p:blipFill>
        <p:spPr>
          <a:xfrm>
            <a:off x="29848" y="2636911"/>
            <a:ext cx="9114152" cy="4221089"/>
          </a:xfrm>
        </p:spPr>
      </p:pic>
      <p:sp>
        <p:nvSpPr>
          <p:cNvPr id="2" name="Title 1"/>
          <p:cNvSpPr>
            <a:spLocks noGrp="1"/>
          </p:cNvSpPr>
          <p:nvPr>
            <p:ph type="title"/>
          </p:nvPr>
        </p:nvSpPr>
        <p:spPr>
          <a:xfrm>
            <a:off x="179512" y="188640"/>
            <a:ext cx="4968552" cy="1143000"/>
          </a:xfrm>
        </p:spPr>
        <p:txBody>
          <a:bodyPr>
            <a:normAutofit fontScale="90000"/>
          </a:bodyPr>
          <a:lstStyle/>
          <a:p>
            <a:pPr marL="354013" indent="-354013" algn="ctr"/>
            <a:r>
              <a:rPr lang="en-ZA" dirty="0" smtClean="0">
                <a:solidFill>
                  <a:schemeClr val="bg1">
                    <a:lumMod val="65000"/>
                  </a:schemeClr>
                </a:solidFill>
                <a:latin typeface="CorporateSLight"/>
              </a:rPr>
              <a:t>Case Study : Eastern Cape Information Technology      		  Initiative (ECITI)</a:t>
            </a:r>
          </a:p>
        </p:txBody>
      </p:sp>
      <p:sp>
        <p:nvSpPr>
          <p:cNvPr id="4" name="TextBox 3"/>
          <p:cNvSpPr txBox="1"/>
          <p:nvPr/>
        </p:nvSpPr>
        <p:spPr>
          <a:xfrm>
            <a:off x="467544" y="1556792"/>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5"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395536" y="283036"/>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pic>
        <p:nvPicPr>
          <p:cNvPr id="10" name="Picture 9" descr="tour-sa-083-east-london.jpg"/>
          <p:cNvPicPr>
            <a:picLocks noChangeAspect="1"/>
          </p:cNvPicPr>
          <p:nvPr/>
        </p:nvPicPr>
        <p:blipFill>
          <a:blip r:embed="rId6" cstate="print"/>
          <a:stretch>
            <a:fillRect/>
          </a:stretch>
        </p:blipFill>
        <p:spPr>
          <a:xfrm>
            <a:off x="5148064" y="1124744"/>
            <a:ext cx="2673474" cy="4104456"/>
          </a:xfrm>
          <a:prstGeom prst="rect">
            <a:avLst/>
          </a:prstGeom>
        </p:spPr>
      </p:pic>
      <p:pic>
        <p:nvPicPr>
          <p:cNvPr id="11" name="Picture 10" descr="MapEasternCape.png"/>
          <p:cNvPicPr>
            <a:picLocks noChangeAspect="1"/>
          </p:cNvPicPr>
          <p:nvPr/>
        </p:nvPicPr>
        <p:blipFill>
          <a:blip r:embed="rId7" cstate="print"/>
          <a:stretch>
            <a:fillRect/>
          </a:stretch>
        </p:blipFill>
        <p:spPr>
          <a:xfrm>
            <a:off x="395536" y="1916832"/>
            <a:ext cx="4608512" cy="3798422"/>
          </a:xfrm>
          <a:prstGeom prst="rect">
            <a:avLst/>
          </a:prstGeom>
        </p:spPr>
      </p:pic>
      <p:pic>
        <p:nvPicPr>
          <p:cNvPr id="12" name="Rihanna_Diamonds.mp3">
            <a:hlinkClick r:id="" action="ppaction://media"/>
          </p:cNvPr>
          <p:cNvPicPr>
            <a:picLocks noRot="1" noChangeAspect="1"/>
          </p:cNvPicPr>
          <p:nvPr>
            <a:audioFile r:link="rId1"/>
          </p:nvPr>
        </p:nvPicPr>
        <p:blipFill>
          <a:blip r:embed="rId8"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31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pg1.jpg"/>
          <p:cNvPicPr>
            <a:picLocks noGrp="1" noChangeAspect="1"/>
          </p:cNvPicPr>
          <p:nvPr>
            <p:ph idx="1"/>
          </p:nvPr>
        </p:nvPicPr>
        <p:blipFill>
          <a:blip r:embed="rId2" cstate="print"/>
          <a:stretch>
            <a:fillRect/>
          </a:stretch>
        </p:blipFill>
        <p:spPr>
          <a:xfrm>
            <a:off x="29848" y="2609529"/>
            <a:ext cx="9114152" cy="4248471"/>
          </a:xfrm>
        </p:spPr>
      </p:pic>
      <p:sp>
        <p:nvSpPr>
          <p:cNvPr id="2" name="Title 1"/>
          <p:cNvSpPr>
            <a:spLocks noGrp="1"/>
          </p:cNvSpPr>
          <p:nvPr>
            <p:ph type="title"/>
          </p:nvPr>
        </p:nvSpPr>
        <p:spPr>
          <a:xfrm>
            <a:off x="3131840" y="0"/>
            <a:ext cx="5256584" cy="1340768"/>
          </a:xfrm>
          <a:ln>
            <a:solidFill>
              <a:schemeClr val="bg1"/>
            </a:solidFill>
          </a:ln>
        </p:spPr>
        <p:txBody>
          <a:bodyPr>
            <a:normAutofit fontScale="90000"/>
          </a:bodyPr>
          <a:lstStyle/>
          <a:p>
            <a:pPr marL="354013" indent="-354013" algn="ctr"/>
            <a:r>
              <a:rPr lang="en-ZA" dirty="0" smtClean="0">
                <a:latin typeface="CorporateSLight"/>
              </a:rPr>
              <a:t/>
            </a:r>
            <a:br>
              <a:rPr lang="en-ZA" dirty="0" smtClean="0">
                <a:latin typeface="CorporateSLight"/>
              </a:rPr>
            </a:br>
            <a:r>
              <a:rPr lang="en-ZA" dirty="0" smtClean="0">
                <a:solidFill>
                  <a:schemeClr val="bg1">
                    <a:lumMod val="65000"/>
                  </a:schemeClr>
                </a:solidFill>
                <a:latin typeface="CorporateSLight"/>
              </a:rPr>
              <a:t>ECITI Entrepreneurship Ecosystem</a:t>
            </a:r>
            <a:br>
              <a:rPr lang="en-ZA" dirty="0" smtClean="0">
                <a:solidFill>
                  <a:schemeClr val="bg1">
                    <a:lumMod val="65000"/>
                  </a:schemeClr>
                </a:solidFill>
                <a:latin typeface="CorporateSLight"/>
              </a:rPr>
            </a:br>
            <a:r>
              <a:rPr lang="en-ZA" dirty="0" smtClean="0">
                <a:solidFill>
                  <a:schemeClr val="bg1">
                    <a:lumMod val="65000"/>
                  </a:schemeClr>
                </a:solidFill>
                <a:latin typeface="CorporateSLight"/>
              </a:rPr>
              <a:t>Focus areas</a:t>
            </a:r>
          </a:p>
        </p:txBody>
      </p:sp>
      <p:sp>
        <p:nvSpPr>
          <p:cNvPr id="4" name="TextBox 3"/>
          <p:cNvSpPr txBox="1"/>
          <p:nvPr/>
        </p:nvSpPr>
        <p:spPr>
          <a:xfrm>
            <a:off x="467544" y="1556792"/>
            <a:ext cx="8208912" cy="5355312"/>
          </a:xfrm>
          <a:prstGeom prst="rect">
            <a:avLst/>
          </a:prstGeom>
          <a:noFill/>
        </p:spPr>
        <p:txBody>
          <a:bodyPr wrap="square" rtlCol="0">
            <a:spAutoFit/>
          </a:bodyPr>
          <a:lstStyle/>
          <a:p>
            <a:pPr lvl="1"/>
            <a:endParaRPr lang="en-ZA" dirty="0" smtClean="0"/>
          </a:p>
          <a:p>
            <a:pPr>
              <a:buFont typeface="Arial" pitchFamily="34" charset="0"/>
              <a:buChar char="•"/>
            </a:pPr>
            <a:endParaRPr lang="en-ZA" dirty="0" smtClean="0"/>
          </a:p>
          <a:p>
            <a:endParaRPr lang="en-ZA" dirty="0" smtClean="0"/>
          </a:p>
          <a:p>
            <a:endParaRPr lang="en-ZA" dirty="0" smtClean="0"/>
          </a:p>
          <a:p>
            <a:endParaRPr lang="en-ZA" dirty="0" smtClean="0"/>
          </a:p>
          <a:p>
            <a:endParaRPr lang="en-ZA" dirty="0" smtClean="0"/>
          </a:p>
          <a:p>
            <a:endParaRPr lang="en-ZA" dirty="0" smtClean="0"/>
          </a:p>
          <a:p>
            <a:pPr>
              <a:buFont typeface="Arial" pitchFamily="34" charset="0"/>
              <a:buChar char="•"/>
            </a:pPr>
            <a:endParaRPr lang="en-ZA" dirty="0" smtClean="0"/>
          </a:p>
          <a:p>
            <a:pPr>
              <a:buFont typeface="Arial" pitchFamily="34" charset="0"/>
              <a:buChar char="•"/>
            </a:pPr>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3" cstate="print"/>
          <a:stretch>
            <a:fillRect/>
          </a:stretch>
        </p:blipFill>
        <p:spPr>
          <a:xfrm rot="5400000">
            <a:off x="7350837" y="2306347"/>
            <a:ext cx="2532904" cy="169698"/>
          </a:xfrm>
          <a:prstGeom prst="rect">
            <a:avLst/>
          </a:prstGeom>
        </p:spPr>
      </p:pic>
      <p:graphicFrame>
        <p:nvGraphicFramePr>
          <p:cNvPr id="9" name="Diagram 8"/>
          <p:cNvGraphicFramePr/>
          <p:nvPr/>
        </p:nvGraphicFramePr>
        <p:xfrm>
          <a:off x="3419872" y="1340768"/>
          <a:ext cx="4392488"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79512" y="5805264"/>
            <a:ext cx="4572000" cy="307777"/>
          </a:xfrm>
          <a:prstGeom prst="rect">
            <a:avLst/>
          </a:prstGeom>
        </p:spPr>
        <p:txBody>
          <a:bodyPr>
            <a:spAutoFit/>
          </a:bodyPr>
          <a:lstStyle/>
          <a:p>
            <a:r>
              <a:rPr lang="en-ZA" sz="1400" dirty="0" smtClean="0"/>
              <a:t>Source: ECITI Strategy 2012-15</a:t>
            </a:r>
            <a:endParaRPr lang="en-ZA" sz="1400" dirty="0"/>
          </a:p>
        </p:txBody>
      </p:sp>
      <p:sp>
        <p:nvSpPr>
          <p:cNvPr id="8" name="Content Placeholder 12"/>
          <p:cNvSpPr txBox="1">
            <a:spLocks/>
          </p:cNvSpPr>
          <p:nvPr/>
        </p:nvSpPr>
        <p:spPr>
          <a:xfrm>
            <a:off x="0" y="1628800"/>
            <a:ext cx="3131840" cy="4497363"/>
          </a:xfrm>
          <a:prstGeom prst="rect">
            <a:avLst/>
          </a:prstGeom>
          <a:ln w="3175"/>
        </p:spPr>
        <p:style>
          <a:lnRef idx="2">
            <a:schemeClr val="accent3"/>
          </a:lnRef>
          <a:fillRef idx="1">
            <a:schemeClr val="lt1"/>
          </a:fillRef>
          <a:effectRef idx="0">
            <a:schemeClr val="accent3"/>
          </a:effectRef>
          <a:fontRef idx="minor">
            <a:schemeClr val="dk1"/>
          </a:fontRef>
        </p:style>
        <p:txBody>
          <a:bodyPr>
            <a:normAutofit/>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endParaRPr kumimoji="0" lang="en-US" altLang="en-US"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dk1"/>
                </a:solidFill>
                <a:effectLst/>
                <a:uLnTx/>
                <a:uFillTx/>
                <a:latin typeface="+mn-lt"/>
                <a:ea typeface="+mn-ea"/>
                <a:cs typeface="+mn-cs"/>
              </a:rPr>
              <a:t>Non-profit company initiated by ECDC in 2004</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dk1"/>
                </a:solidFill>
                <a:effectLst/>
                <a:uLnTx/>
                <a:uFillTx/>
                <a:latin typeface="+mn-lt"/>
                <a:ea typeface="+mn-ea"/>
                <a:cs typeface="+mn-cs"/>
              </a:rPr>
              <a:t> Promote ICT as tool for socio-economic development</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dk1"/>
                </a:solidFill>
                <a:effectLst/>
                <a:uLnTx/>
                <a:uFillTx/>
                <a:latin typeface="+mn-lt"/>
                <a:ea typeface="+mn-ea"/>
                <a:cs typeface="+mn-cs"/>
              </a:rPr>
              <a:t> Facilitate development of SMMEs in ICT &amp; Film</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dk1"/>
                </a:solidFill>
                <a:effectLst/>
                <a:uLnTx/>
                <a:uFillTx/>
                <a:latin typeface="+mn-lt"/>
                <a:ea typeface="+mn-ea"/>
                <a:cs typeface="+mn-cs"/>
              </a:rPr>
              <a:t> Part of the delivery of provincial ICT strategy</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altLang="en-US" b="0" i="0" u="none" strike="noStrike" kern="1200" cap="none" spc="0" normalizeH="0" baseline="0" noProof="0" dirty="0" smtClean="0">
                <a:ln>
                  <a:noFill/>
                </a:ln>
                <a:solidFill>
                  <a:schemeClr val="dk1"/>
                </a:solidFill>
                <a:effectLst/>
                <a:uLnTx/>
                <a:uFillTx/>
                <a:latin typeface="+mn-lt"/>
                <a:ea typeface="+mn-ea"/>
                <a:cs typeface="+mn-cs"/>
              </a:rPr>
              <a:t> Promote ICT to achieve goals of PGDP</a:t>
            </a:r>
            <a:endParaRPr kumimoji="0" lang="en-ZA" altLang="en-US" sz="26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2500" b="0" i="0" u="none" strike="noStrike" kern="1200" cap="none" spc="0" normalizeH="0" baseline="0" noProof="0" dirty="0">
              <a:ln>
                <a:noFill/>
              </a:ln>
              <a:solidFill>
                <a:schemeClr val="dk1"/>
              </a:solidFill>
              <a:effectLst/>
              <a:uLnTx/>
              <a:uFillTx/>
              <a:latin typeface="+mn-lt"/>
              <a:ea typeface="+mn-ea"/>
              <a:cs typeface="+mn-cs"/>
            </a:endParaRPr>
          </a:p>
        </p:txBody>
      </p:sp>
      <p:sp>
        <p:nvSpPr>
          <p:cNvPr id="10" name="TextBox 9"/>
          <p:cNvSpPr txBox="1"/>
          <p:nvPr/>
        </p:nvSpPr>
        <p:spPr>
          <a:xfrm>
            <a:off x="0" y="1268760"/>
            <a:ext cx="3131840" cy="36933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ZA" dirty="0" smtClean="0"/>
              <a:t>History</a:t>
            </a: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pg1.jpg"/>
          <p:cNvPicPr>
            <a:picLocks noGrp="1" noChangeAspect="1"/>
          </p:cNvPicPr>
          <p:nvPr>
            <p:ph idx="1"/>
          </p:nvPr>
        </p:nvPicPr>
        <p:blipFill>
          <a:blip r:embed="rId2" cstate="print"/>
          <a:stretch>
            <a:fillRect/>
          </a:stretch>
        </p:blipFill>
        <p:spPr>
          <a:xfrm>
            <a:off x="29848" y="3501008"/>
            <a:ext cx="9114152" cy="3356992"/>
          </a:xfrm>
        </p:spPr>
      </p:pic>
      <p:sp>
        <p:nvSpPr>
          <p:cNvPr id="2" name="Title 1"/>
          <p:cNvSpPr>
            <a:spLocks noGrp="1"/>
          </p:cNvSpPr>
          <p:nvPr>
            <p:ph type="title"/>
          </p:nvPr>
        </p:nvSpPr>
        <p:spPr>
          <a:xfrm>
            <a:off x="457200" y="274638"/>
            <a:ext cx="8229600" cy="850106"/>
          </a:xfrm>
        </p:spPr>
        <p:txBody>
          <a:bodyPr>
            <a:normAutofit/>
          </a:bodyPr>
          <a:lstStyle/>
          <a:p>
            <a:pPr marL="354013" indent="-354013"/>
            <a:r>
              <a:rPr lang="en-ZA" dirty="0" smtClean="0">
                <a:solidFill>
                  <a:schemeClr val="bg1">
                    <a:lumMod val="65000"/>
                  </a:schemeClr>
                </a:solidFill>
                <a:latin typeface="CorporateSLight"/>
              </a:rPr>
              <a:t>ECITI’s Incubation Services Framework</a:t>
            </a:r>
          </a:p>
        </p:txBody>
      </p:sp>
      <p:sp>
        <p:nvSpPr>
          <p:cNvPr id="4" name="TextBox 3"/>
          <p:cNvSpPr txBox="1"/>
          <p:nvPr/>
        </p:nvSpPr>
        <p:spPr>
          <a:xfrm>
            <a:off x="467544" y="1556792"/>
            <a:ext cx="8208912" cy="5355312"/>
          </a:xfrm>
          <a:prstGeom prst="rect">
            <a:avLst/>
          </a:prstGeom>
          <a:noFill/>
        </p:spPr>
        <p:txBody>
          <a:bodyPr wrap="square" rtlCol="0">
            <a:spAutoFit/>
          </a:bodyPr>
          <a:lstStyle/>
          <a:p>
            <a:pPr lvl="1"/>
            <a:endParaRPr lang="en-ZA" dirty="0" smtClean="0"/>
          </a:p>
          <a:p>
            <a:pPr>
              <a:buFont typeface="Arial" pitchFamily="34" charset="0"/>
              <a:buChar char="•"/>
            </a:pPr>
            <a:endParaRPr lang="en-ZA" dirty="0" smtClean="0"/>
          </a:p>
          <a:p>
            <a:endParaRPr lang="en-ZA" dirty="0" smtClean="0"/>
          </a:p>
          <a:p>
            <a:endParaRPr lang="en-ZA" dirty="0" smtClean="0"/>
          </a:p>
          <a:p>
            <a:endParaRPr lang="en-ZA" dirty="0" smtClean="0"/>
          </a:p>
          <a:p>
            <a:endParaRPr lang="en-ZA" dirty="0" smtClean="0"/>
          </a:p>
          <a:p>
            <a:endParaRPr lang="en-ZA" dirty="0" smtClean="0"/>
          </a:p>
          <a:p>
            <a:pPr>
              <a:buFont typeface="Arial" pitchFamily="34" charset="0"/>
              <a:buChar char="•"/>
            </a:pPr>
            <a:endParaRPr lang="en-ZA" dirty="0" smtClean="0"/>
          </a:p>
          <a:p>
            <a:pPr>
              <a:buFont typeface="Arial" pitchFamily="34" charset="0"/>
              <a:buChar char="•"/>
            </a:pPr>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3" cstate="print"/>
          <a:stretch>
            <a:fillRect/>
          </a:stretch>
        </p:blipFill>
        <p:spPr>
          <a:xfrm rot="5400000">
            <a:off x="7350837" y="2306347"/>
            <a:ext cx="2532904" cy="169698"/>
          </a:xfrm>
          <a:prstGeom prst="rect">
            <a:avLst/>
          </a:prstGeom>
        </p:spPr>
      </p:pic>
      <p:pic>
        <p:nvPicPr>
          <p:cNvPr id="14337" name="Picture 1"/>
          <p:cNvPicPr>
            <a:picLocks noChangeAspect="1" noChangeArrowheads="1"/>
          </p:cNvPicPr>
          <p:nvPr/>
        </p:nvPicPr>
        <p:blipFill>
          <a:blip r:embed="rId4" cstate="print"/>
          <a:srcRect/>
          <a:stretch>
            <a:fillRect/>
          </a:stretch>
        </p:blipFill>
        <p:spPr bwMode="auto">
          <a:xfrm>
            <a:off x="323528" y="1052736"/>
            <a:ext cx="7488832" cy="5112568"/>
          </a:xfrm>
          <a:prstGeom prst="rect">
            <a:avLst/>
          </a:prstGeom>
          <a:noFill/>
          <a:ln w="9525">
            <a:noFill/>
            <a:miter lim="800000"/>
            <a:headEnd/>
            <a:tailEnd/>
          </a:ln>
        </p:spPr>
      </p:pic>
      <p:sp>
        <p:nvSpPr>
          <p:cNvPr id="7" name="Rectangle 6"/>
          <p:cNvSpPr/>
          <p:nvPr/>
        </p:nvSpPr>
        <p:spPr>
          <a:xfrm>
            <a:off x="0" y="6021288"/>
            <a:ext cx="3511923" cy="335156"/>
          </a:xfrm>
          <a:prstGeom prst="rect">
            <a:avLst/>
          </a:prstGeom>
        </p:spPr>
        <p:txBody>
          <a:bodyPr wrap="none">
            <a:spAutoFit/>
          </a:bodyPr>
          <a:lstStyle/>
          <a:p>
            <a:pPr algn="just">
              <a:lnSpc>
                <a:spcPct val="150000"/>
              </a:lnSpc>
            </a:pPr>
            <a:r>
              <a:rPr lang="en-ZA" sz="1200" dirty="0" smtClean="0">
                <a:latin typeface="Arial" pitchFamily="34" charset="0"/>
                <a:cs typeface="Arial" pitchFamily="34" charset="0"/>
              </a:rPr>
              <a:t>© Eastern Cape Information Technology Initiative</a:t>
            </a:r>
            <a:endParaRPr lang="en-ZA"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页脚占位符 3"/>
          <p:cNvSpPr txBox="1">
            <a:spLocks noGrp="1"/>
          </p:cNvSpPr>
          <p:nvPr/>
        </p:nvSpPr>
        <p:spPr bwMode="auto">
          <a:xfrm>
            <a:off x="6172200" y="6461125"/>
            <a:ext cx="2895600" cy="320675"/>
          </a:xfrm>
          <a:prstGeom prst="rect">
            <a:avLst/>
          </a:prstGeom>
          <a:noFill/>
          <a:ln>
            <a:miter lim="800000"/>
            <a:headEnd/>
            <a:tailEnd/>
          </a:ln>
        </p:spPr>
        <p:txBody>
          <a:bodyPr/>
          <a:lstStyle/>
          <a:p>
            <a:pPr>
              <a:defRPr/>
            </a:pPr>
            <a:r>
              <a:rPr lang="en-US" altLang="zh-CN" sz="1200" b="1" dirty="0">
                <a:solidFill>
                  <a:schemeClr val="bg1"/>
                </a:solidFill>
                <a:latin typeface="+mn-lt"/>
                <a:ea typeface="宋体" charset="-122"/>
              </a:rPr>
              <a:t>www.incubator.sh.cn</a:t>
            </a:r>
          </a:p>
        </p:txBody>
      </p:sp>
      <p:sp>
        <p:nvSpPr>
          <p:cNvPr id="6147" name="Oval 50"/>
          <p:cNvSpPr>
            <a:spLocks noChangeArrowheads="1"/>
          </p:cNvSpPr>
          <p:nvPr/>
        </p:nvSpPr>
        <p:spPr bwMode="gray">
          <a:xfrm>
            <a:off x="539750" y="2060575"/>
            <a:ext cx="5905500" cy="4321175"/>
          </a:xfrm>
          <a:prstGeom prst="ellipse">
            <a:avLst/>
          </a:prstGeom>
          <a:solidFill>
            <a:schemeClr val="folHlink">
              <a:alpha val="34901"/>
            </a:schemeClr>
          </a:solidFill>
          <a:ln w="9525" algn="ctr">
            <a:noFill/>
            <a:round/>
            <a:headEnd/>
            <a:tailEnd/>
          </a:ln>
        </p:spPr>
        <p:txBody>
          <a:bodyPr wrap="none" anchor="ctr"/>
          <a:lstStyle/>
          <a:p>
            <a:endParaRPr lang="zh-CN" altLang="en-US"/>
          </a:p>
        </p:txBody>
      </p:sp>
      <p:sp>
        <p:nvSpPr>
          <p:cNvPr id="9220" name="Rectangle 3"/>
          <p:cNvSpPr>
            <a:spLocks noChangeArrowheads="1"/>
          </p:cNvSpPr>
          <p:nvPr/>
        </p:nvSpPr>
        <p:spPr bwMode="white">
          <a:xfrm>
            <a:off x="304800" y="350838"/>
            <a:ext cx="6788150" cy="563562"/>
          </a:xfrm>
          <a:prstGeom prst="rect">
            <a:avLst/>
          </a:prstGeom>
          <a:noFill/>
          <a:ln w="9525">
            <a:noFill/>
            <a:miter lim="800000"/>
            <a:headEnd/>
            <a:tailEnd/>
          </a:ln>
        </p:spPr>
        <p:txBody>
          <a:bodyPr anchor="ctr"/>
          <a:lstStyle/>
          <a:p>
            <a:pPr algn="l"/>
            <a:r>
              <a:rPr lang="en-GB" altLang="zh-CN" sz="3200" b="1" dirty="0" smtClean="0">
                <a:solidFill>
                  <a:schemeClr val="bg1">
                    <a:lumMod val="65000"/>
                  </a:schemeClr>
                </a:solidFill>
              </a:rPr>
              <a:t>ECITI Incubation system </a:t>
            </a:r>
            <a:endParaRPr lang="zh-CN" altLang="en-US" sz="3200" b="1" dirty="0">
              <a:solidFill>
                <a:schemeClr val="bg1">
                  <a:lumMod val="65000"/>
                </a:schemeClr>
              </a:solidFill>
              <a:effectLst>
                <a:outerShdw blurRad="38100" dist="38100" dir="2700000" algn="tl">
                  <a:srgbClr val="C0C0C0"/>
                </a:outerShdw>
              </a:effectLst>
              <a:latin typeface="Microsoft YaHei" pitchFamily="34" charset="-122"/>
              <a:ea typeface="Microsoft YaHei" pitchFamily="34" charset="-122"/>
            </a:endParaRPr>
          </a:p>
        </p:txBody>
      </p:sp>
      <p:sp>
        <p:nvSpPr>
          <p:cNvPr id="6149" name="Freeform 8"/>
          <p:cNvSpPr>
            <a:spLocks noEditPoints="1"/>
          </p:cNvSpPr>
          <p:nvPr/>
        </p:nvSpPr>
        <p:spPr bwMode="gray">
          <a:xfrm rot="-1358056">
            <a:off x="1974850" y="3200400"/>
            <a:ext cx="3235325" cy="1931988"/>
          </a:xfrm>
          <a:custGeom>
            <a:avLst/>
            <a:gdLst>
              <a:gd name="T0" fmla="*/ 1085109724 w 4040"/>
              <a:gd name="T1" fmla="*/ 12566109 h 1888"/>
              <a:gd name="T2" fmla="*/ 791386130 w 4040"/>
              <a:gd name="T3" fmla="*/ 77488285 h 1888"/>
              <a:gd name="T4" fmla="*/ 531010601 w 4040"/>
              <a:gd name="T5" fmla="*/ 190579170 h 1888"/>
              <a:gd name="T6" fmla="*/ 311680344 w 4040"/>
              <a:gd name="T7" fmla="*/ 345556763 h 1888"/>
              <a:gd name="T8" fmla="*/ 144937770 w 4040"/>
              <a:gd name="T9" fmla="*/ 534041177 h 1888"/>
              <a:gd name="T10" fmla="*/ 37196631 w 4040"/>
              <a:gd name="T11" fmla="*/ 751847313 h 1888"/>
              <a:gd name="T12" fmla="*/ 0 w 4040"/>
              <a:gd name="T13" fmla="*/ 988500432 h 1888"/>
              <a:gd name="T14" fmla="*/ 37196631 w 4040"/>
              <a:gd name="T15" fmla="*/ 1225154831 h 1888"/>
              <a:gd name="T16" fmla="*/ 144937770 w 4040"/>
              <a:gd name="T17" fmla="*/ 1442959816 h 1888"/>
              <a:gd name="T18" fmla="*/ 311680344 w 4040"/>
              <a:gd name="T19" fmla="*/ 1631445253 h 1888"/>
              <a:gd name="T20" fmla="*/ 531010601 w 4040"/>
              <a:gd name="T21" fmla="*/ 1786421759 h 1888"/>
              <a:gd name="T22" fmla="*/ 791386130 w 4040"/>
              <a:gd name="T23" fmla="*/ 1899512612 h 1888"/>
              <a:gd name="T24" fmla="*/ 1085109724 w 4040"/>
              <a:gd name="T25" fmla="*/ 1964434760 h 1888"/>
              <a:gd name="T26" fmla="*/ 1401920039 w 4040"/>
              <a:gd name="T27" fmla="*/ 1972812504 h 1888"/>
              <a:gd name="T28" fmla="*/ 1704622659 w 4040"/>
              <a:gd name="T29" fmla="*/ 1926738491 h 1888"/>
              <a:gd name="T30" fmla="*/ 1977823366 w 4040"/>
              <a:gd name="T31" fmla="*/ 1828307412 h 1888"/>
              <a:gd name="T32" fmla="*/ 2147483647 w 4040"/>
              <a:gd name="T33" fmla="*/ 1687990680 h 1888"/>
              <a:gd name="T34" fmla="*/ 2147483647 w 4040"/>
              <a:gd name="T35" fmla="*/ 1509976655 h 1888"/>
              <a:gd name="T36" fmla="*/ 2147483647 w 4040"/>
              <a:gd name="T37" fmla="*/ 1300548392 h 1888"/>
              <a:gd name="T38" fmla="*/ 2147483647 w 4040"/>
              <a:gd name="T39" fmla="*/ 1070177046 h 1888"/>
              <a:gd name="T40" fmla="*/ 2147483647 w 4040"/>
              <a:gd name="T41" fmla="*/ 827240874 h 1888"/>
              <a:gd name="T42" fmla="*/ 2147483647 w 4040"/>
              <a:gd name="T43" fmla="*/ 603152837 h 1888"/>
              <a:gd name="T44" fmla="*/ 2147483647 w 4040"/>
              <a:gd name="T45" fmla="*/ 404195858 h 1888"/>
              <a:gd name="T46" fmla="*/ 2138152901 w 4040"/>
              <a:gd name="T47" fmla="*/ 238747875 h 1888"/>
              <a:gd name="T48" fmla="*/ 1890604150 w 4040"/>
              <a:gd name="T49" fmla="*/ 110997216 h 1888"/>
              <a:gd name="T50" fmla="*/ 1607142100 w 4040"/>
              <a:gd name="T51" fmla="*/ 29319556 h 1888"/>
              <a:gd name="T52" fmla="*/ 1295461856 w 4040"/>
              <a:gd name="T53" fmla="*/ 0 h 1888"/>
              <a:gd name="T54" fmla="*/ 1029956255 w 4040"/>
              <a:gd name="T55" fmla="*/ 1817835998 h 1888"/>
              <a:gd name="T56" fmla="*/ 746493604 w 4040"/>
              <a:gd name="T57" fmla="*/ 1757101188 h 1888"/>
              <a:gd name="T58" fmla="*/ 497662737 w 4040"/>
              <a:gd name="T59" fmla="*/ 1650293387 h 1888"/>
              <a:gd name="T60" fmla="*/ 293723494 w 4040"/>
              <a:gd name="T61" fmla="*/ 1503693603 h 1888"/>
              <a:gd name="T62" fmla="*/ 143654852 w 4040"/>
              <a:gd name="T63" fmla="*/ 1325679579 h 1888"/>
              <a:gd name="T64" fmla="*/ 56435611 w 4040"/>
              <a:gd name="T65" fmla="*/ 1124629060 h 1888"/>
              <a:gd name="T66" fmla="*/ 43609620 w 4040"/>
              <a:gd name="T67" fmla="*/ 904729127 h 1888"/>
              <a:gd name="T68" fmla="*/ 106459034 w 4040"/>
              <a:gd name="T69" fmla="*/ 695300863 h 1888"/>
              <a:gd name="T70" fmla="*/ 237287908 w 4040"/>
              <a:gd name="T71" fmla="*/ 508909990 h 1888"/>
              <a:gd name="T72" fmla="*/ 424552417 w 4040"/>
              <a:gd name="T73" fmla="*/ 351838792 h 1888"/>
              <a:gd name="T74" fmla="*/ 659274389 w 4040"/>
              <a:gd name="T75" fmla="*/ 232464823 h 1888"/>
              <a:gd name="T76" fmla="*/ 932476097 w 4040"/>
              <a:gd name="T77" fmla="*/ 154976570 h 1888"/>
              <a:gd name="T78" fmla="*/ 1232612480 w 4040"/>
              <a:gd name="T79" fmla="*/ 125656990 h 1888"/>
              <a:gd name="T80" fmla="*/ 1534031781 w 4040"/>
              <a:gd name="T81" fmla="*/ 154976570 h 1888"/>
              <a:gd name="T82" fmla="*/ 1807233689 w 4040"/>
              <a:gd name="T83" fmla="*/ 232464823 h 1888"/>
              <a:gd name="T84" fmla="*/ 2041954860 w 4040"/>
              <a:gd name="T85" fmla="*/ 351838792 h 1888"/>
              <a:gd name="T86" fmla="*/ 2147483647 w 4040"/>
              <a:gd name="T87" fmla="*/ 508909990 h 1888"/>
              <a:gd name="T88" fmla="*/ 2147483647 w 4040"/>
              <a:gd name="T89" fmla="*/ 695300863 h 1888"/>
              <a:gd name="T90" fmla="*/ 2147483647 w 4040"/>
              <a:gd name="T91" fmla="*/ 904729127 h 1888"/>
              <a:gd name="T92" fmla="*/ 2147483647 w 4040"/>
              <a:gd name="T93" fmla="*/ 1124629060 h 1888"/>
              <a:gd name="T94" fmla="*/ 2147483647 w 4040"/>
              <a:gd name="T95" fmla="*/ 1325679579 h 1888"/>
              <a:gd name="T96" fmla="*/ 2147483647 w 4040"/>
              <a:gd name="T97" fmla="*/ 1503693603 h 1888"/>
              <a:gd name="T98" fmla="*/ 1968844540 w 4040"/>
              <a:gd name="T99" fmla="*/ 1650293387 h 1888"/>
              <a:gd name="T100" fmla="*/ 1720014474 w 4040"/>
              <a:gd name="T101" fmla="*/ 1757101188 h 1888"/>
              <a:gd name="T102" fmla="*/ 1436551622 w 4040"/>
              <a:gd name="T103" fmla="*/ 1817835998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0"/>
              <a:gd name="T157" fmla="*/ 0 h 1888"/>
              <a:gd name="T158" fmla="*/ 4040 w 4040"/>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5D5DFF">
                  <a:alpha val="35999"/>
                </a:srgbClr>
              </a:gs>
              <a:gs pos="100000">
                <a:srgbClr val="0000FF"/>
              </a:gs>
            </a:gsLst>
            <a:lin ang="0" scaled="1"/>
          </a:gradFill>
          <a:ln w="0">
            <a:noFill/>
            <a:round/>
            <a:headEnd/>
            <a:tailEnd/>
          </a:ln>
        </p:spPr>
        <p:txBody>
          <a:bodyPr/>
          <a:lstStyle/>
          <a:p>
            <a:endParaRPr lang="zh-CN" altLang="en-US"/>
          </a:p>
        </p:txBody>
      </p:sp>
      <p:sp>
        <p:nvSpPr>
          <p:cNvPr id="6150" name="Oval 13"/>
          <p:cNvSpPr>
            <a:spLocks noChangeArrowheads="1"/>
          </p:cNvSpPr>
          <p:nvPr/>
        </p:nvSpPr>
        <p:spPr bwMode="gray">
          <a:xfrm rot="-1543677">
            <a:off x="2039938" y="4852988"/>
            <a:ext cx="796925" cy="242887"/>
          </a:xfrm>
          <a:prstGeom prst="ellipse">
            <a:avLst/>
          </a:prstGeom>
          <a:gradFill rotWithShape="1">
            <a:gsLst>
              <a:gs pos="0">
                <a:srgbClr val="5F5F5F"/>
              </a:gs>
              <a:gs pos="100000">
                <a:srgbClr val="84A5CA"/>
              </a:gs>
            </a:gsLst>
            <a:lin ang="0" scaled="1"/>
          </a:gradFill>
          <a:ln w="9525">
            <a:noFill/>
            <a:round/>
            <a:headEnd/>
            <a:tailEnd/>
          </a:ln>
        </p:spPr>
        <p:txBody>
          <a:bodyPr wrap="none" anchor="ctr"/>
          <a:lstStyle/>
          <a:p>
            <a:endParaRPr lang="zh-CN" altLang="en-US"/>
          </a:p>
        </p:txBody>
      </p:sp>
      <p:sp>
        <p:nvSpPr>
          <p:cNvPr id="213007" name="Oval 15"/>
          <p:cNvSpPr>
            <a:spLocks noChangeArrowheads="1"/>
          </p:cNvSpPr>
          <p:nvPr/>
        </p:nvSpPr>
        <p:spPr bwMode="gray">
          <a:xfrm>
            <a:off x="1403648" y="4340225"/>
            <a:ext cx="1061740" cy="877888"/>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endParaRPr lang="zh-CN" altLang="en-US"/>
          </a:p>
        </p:txBody>
      </p:sp>
      <p:sp>
        <p:nvSpPr>
          <p:cNvPr id="6152" name="Text Box 19"/>
          <p:cNvSpPr txBox="1">
            <a:spLocks noChangeArrowheads="1"/>
          </p:cNvSpPr>
          <p:nvPr/>
        </p:nvSpPr>
        <p:spPr bwMode="gray">
          <a:xfrm>
            <a:off x="1403649" y="4509120"/>
            <a:ext cx="1224136" cy="461665"/>
          </a:xfrm>
          <a:prstGeom prst="rect">
            <a:avLst/>
          </a:prstGeom>
          <a:noFill/>
          <a:ln w="9525">
            <a:noFill/>
            <a:miter lim="800000"/>
            <a:headEnd/>
            <a:tailEnd/>
          </a:ln>
        </p:spPr>
        <p:txBody>
          <a:bodyPr wrap="square">
            <a:spAutoFit/>
          </a:bodyPr>
          <a:lstStyle/>
          <a:p>
            <a:pPr algn="l" eaLnBrk="0" hangingPunct="0"/>
            <a:r>
              <a:rPr lang="en-US" altLang="zh-CN" sz="1200" b="1" dirty="0" smtClean="0">
                <a:solidFill>
                  <a:schemeClr val="bg1"/>
                </a:solidFill>
                <a:latin typeface="Verdana" pitchFamily="34" charset="0"/>
              </a:rPr>
              <a:t>Satellite</a:t>
            </a:r>
          </a:p>
          <a:p>
            <a:pPr algn="l" eaLnBrk="0" hangingPunct="0"/>
            <a:r>
              <a:rPr lang="en-US" altLang="zh-CN" sz="1200" b="1" dirty="0" smtClean="0">
                <a:solidFill>
                  <a:schemeClr val="bg1"/>
                </a:solidFill>
                <a:latin typeface="Verdana" pitchFamily="34" charset="0"/>
              </a:rPr>
              <a:t>Alfred Nzo </a:t>
            </a:r>
            <a:endParaRPr lang="en-US" altLang="zh-CN" sz="1200" b="1" dirty="0">
              <a:solidFill>
                <a:schemeClr val="bg1"/>
              </a:solidFill>
              <a:latin typeface="Verdana" pitchFamily="34" charset="0"/>
            </a:endParaRPr>
          </a:p>
        </p:txBody>
      </p:sp>
      <p:sp>
        <p:nvSpPr>
          <p:cNvPr id="6153" name="Oval 9"/>
          <p:cNvSpPr>
            <a:spLocks noChangeArrowheads="1"/>
          </p:cNvSpPr>
          <p:nvPr/>
        </p:nvSpPr>
        <p:spPr bwMode="gray">
          <a:xfrm rot="-1543677">
            <a:off x="2973388" y="3359150"/>
            <a:ext cx="806450" cy="242888"/>
          </a:xfrm>
          <a:prstGeom prst="ellipse">
            <a:avLst/>
          </a:prstGeom>
          <a:gradFill rotWithShape="1">
            <a:gsLst>
              <a:gs pos="0">
                <a:srgbClr val="5F5F5F"/>
              </a:gs>
              <a:gs pos="100000">
                <a:srgbClr val="84A5CA"/>
              </a:gs>
            </a:gsLst>
            <a:lin ang="0" scaled="1"/>
          </a:gradFill>
          <a:ln w="9525">
            <a:noFill/>
            <a:round/>
            <a:headEnd/>
            <a:tailEnd/>
          </a:ln>
        </p:spPr>
        <p:txBody>
          <a:bodyPr wrap="none" anchor="ctr"/>
          <a:lstStyle/>
          <a:p>
            <a:endParaRPr lang="zh-CN" altLang="en-US"/>
          </a:p>
        </p:txBody>
      </p:sp>
      <p:sp>
        <p:nvSpPr>
          <p:cNvPr id="213006" name="Oval 14"/>
          <p:cNvSpPr>
            <a:spLocks noChangeArrowheads="1"/>
          </p:cNvSpPr>
          <p:nvPr/>
        </p:nvSpPr>
        <p:spPr bwMode="gray">
          <a:xfrm>
            <a:off x="2482850" y="2854325"/>
            <a:ext cx="865188" cy="877888"/>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p:spPr>
        <p:txBody>
          <a:bodyPr wrap="none" anchor="ctr"/>
          <a:lstStyle/>
          <a:p>
            <a:endParaRPr lang="zh-CN" altLang="en-US"/>
          </a:p>
        </p:txBody>
      </p:sp>
      <p:sp>
        <p:nvSpPr>
          <p:cNvPr id="6155" name="Text Box 20"/>
          <p:cNvSpPr txBox="1">
            <a:spLocks noChangeArrowheads="1"/>
          </p:cNvSpPr>
          <p:nvPr/>
        </p:nvSpPr>
        <p:spPr bwMode="gray">
          <a:xfrm>
            <a:off x="2555875" y="2781300"/>
            <a:ext cx="855663" cy="701675"/>
          </a:xfrm>
          <a:prstGeom prst="rect">
            <a:avLst/>
          </a:prstGeom>
          <a:noFill/>
          <a:ln w="9525">
            <a:noFill/>
            <a:miter lim="800000"/>
            <a:headEnd/>
            <a:tailEnd/>
          </a:ln>
        </p:spPr>
        <p:txBody>
          <a:bodyPr>
            <a:spAutoFit/>
          </a:bodyPr>
          <a:lstStyle/>
          <a:p>
            <a:pPr algn="l" eaLnBrk="0" hangingPunct="0"/>
            <a:r>
              <a:rPr lang="en-US" altLang="zh-CN" sz="1600" b="1" dirty="0">
                <a:solidFill>
                  <a:schemeClr val="bg1"/>
                </a:solidFill>
                <a:latin typeface="Verdana" pitchFamily="34" charset="0"/>
              </a:rPr>
              <a:t> </a:t>
            </a:r>
            <a:r>
              <a:rPr lang="en-US" altLang="zh-CN" sz="1200" b="1" dirty="0">
                <a:solidFill>
                  <a:schemeClr val="bg1"/>
                </a:solidFill>
                <a:latin typeface="Verdana" pitchFamily="34" charset="0"/>
              </a:rPr>
              <a:t>Service Station</a:t>
            </a:r>
          </a:p>
        </p:txBody>
      </p:sp>
      <p:sp>
        <p:nvSpPr>
          <p:cNvPr id="6156" name="Oval 10"/>
          <p:cNvSpPr>
            <a:spLocks noChangeArrowheads="1"/>
          </p:cNvSpPr>
          <p:nvPr/>
        </p:nvSpPr>
        <p:spPr bwMode="gray">
          <a:xfrm rot="-1543677">
            <a:off x="4389438" y="3086100"/>
            <a:ext cx="857250" cy="242888"/>
          </a:xfrm>
          <a:prstGeom prst="ellipse">
            <a:avLst/>
          </a:prstGeom>
          <a:gradFill rotWithShape="1">
            <a:gsLst>
              <a:gs pos="0">
                <a:srgbClr val="5F5F5F"/>
              </a:gs>
              <a:gs pos="100000">
                <a:srgbClr val="84A5CA"/>
              </a:gs>
            </a:gsLst>
            <a:lin ang="0" scaled="1"/>
          </a:gradFill>
          <a:ln w="9525">
            <a:noFill/>
            <a:round/>
            <a:headEnd/>
            <a:tailEnd/>
          </a:ln>
        </p:spPr>
        <p:txBody>
          <a:bodyPr wrap="none" anchor="ctr"/>
          <a:lstStyle/>
          <a:p>
            <a:endParaRPr lang="zh-CN" altLang="en-US"/>
          </a:p>
        </p:txBody>
      </p:sp>
      <p:sp>
        <p:nvSpPr>
          <p:cNvPr id="213010" name="Oval 18"/>
          <p:cNvSpPr>
            <a:spLocks noChangeArrowheads="1"/>
          </p:cNvSpPr>
          <p:nvPr/>
        </p:nvSpPr>
        <p:spPr bwMode="gray">
          <a:xfrm>
            <a:off x="3924300" y="2565400"/>
            <a:ext cx="1007740" cy="879475"/>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p:spPr>
        <p:txBody>
          <a:bodyPr wrap="none" anchor="ctr"/>
          <a:lstStyle/>
          <a:p>
            <a:endParaRPr lang="zh-CN" altLang="en-US" b="1"/>
          </a:p>
        </p:txBody>
      </p:sp>
      <p:sp>
        <p:nvSpPr>
          <p:cNvPr id="6159" name="Oval 12"/>
          <p:cNvSpPr>
            <a:spLocks noChangeArrowheads="1"/>
          </p:cNvSpPr>
          <p:nvPr/>
        </p:nvSpPr>
        <p:spPr bwMode="gray">
          <a:xfrm rot="-1543677">
            <a:off x="4829175" y="4448175"/>
            <a:ext cx="822325" cy="242888"/>
          </a:xfrm>
          <a:prstGeom prst="ellipse">
            <a:avLst/>
          </a:prstGeom>
          <a:gradFill rotWithShape="1">
            <a:gsLst>
              <a:gs pos="0">
                <a:srgbClr val="5F5F5F"/>
              </a:gs>
              <a:gs pos="100000">
                <a:srgbClr val="84A5CA"/>
              </a:gs>
            </a:gsLst>
            <a:lin ang="0" scaled="1"/>
          </a:gradFill>
          <a:ln w="9525">
            <a:noFill/>
            <a:round/>
            <a:headEnd/>
            <a:tailEnd/>
          </a:ln>
        </p:spPr>
        <p:txBody>
          <a:bodyPr wrap="none" anchor="ctr"/>
          <a:lstStyle/>
          <a:p>
            <a:endParaRPr lang="zh-CN" altLang="en-US"/>
          </a:p>
        </p:txBody>
      </p:sp>
      <p:sp>
        <p:nvSpPr>
          <p:cNvPr id="213009" name="Oval 17"/>
          <p:cNvSpPr>
            <a:spLocks noChangeArrowheads="1"/>
          </p:cNvSpPr>
          <p:nvPr/>
        </p:nvSpPr>
        <p:spPr bwMode="gray">
          <a:xfrm>
            <a:off x="4283968" y="3933825"/>
            <a:ext cx="1080120" cy="877888"/>
          </a:xfrm>
          <a:prstGeom prst="ellipse">
            <a:avLst/>
          </a:prstGeom>
          <a:gradFill rotWithShape="1">
            <a:gsLst>
              <a:gs pos="0">
                <a:schemeClr val="bg2"/>
              </a:gs>
              <a:gs pos="100000">
                <a:schemeClr val="bg2">
                  <a:gamma/>
                  <a:shade val="35686"/>
                  <a:invGamma/>
                </a:schemeClr>
              </a:gs>
            </a:gsLst>
            <a:path path="shape">
              <a:fillToRect l="50000" t="50000" r="50000" b="50000"/>
            </a:path>
          </a:gradFill>
          <a:ln w="9525">
            <a:noFill/>
            <a:round/>
            <a:headEnd/>
            <a:tailEnd/>
          </a:ln>
          <a:effectLst/>
        </p:spPr>
        <p:txBody>
          <a:bodyPr wrap="none" anchor="ctr"/>
          <a:lstStyle/>
          <a:p>
            <a:endParaRPr lang="zh-CN" altLang="en-US"/>
          </a:p>
        </p:txBody>
      </p:sp>
      <p:sp>
        <p:nvSpPr>
          <p:cNvPr id="6161" name="Text Box 22"/>
          <p:cNvSpPr txBox="1">
            <a:spLocks noChangeArrowheads="1"/>
          </p:cNvSpPr>
          <p:nvPr/>
        </p:nvSpPr>
        <p:spPr bwMode="gray">
          <a:xfrm>
            <a:off x="4355976" y="4221163"/>
            <a:ext cx="728787" cy="415498"/>
          </a:xfrm>
          <a:prstGeom prst="rect">
            <a:avLst/>
          </a:prstGeom>
          <a:noFill/>
          <a:ln w="9525">
            <a:noFill/>
            <a:miter lim="800000"/>
            <a:headEnd/>
            <a:tailEnd/>
          </a:ln>
        </p:spPr>
        <p:txBody>
          <a:bodyPr wrap="square">
            <a:spAutoFit/>
          </a:bodyPr>
          <a:lstStyle/>
          <a:p>
            <a:pPr algn="l" eaLnBrk="0" hangingPunct="0"/>
            <a:r>
              <a:rPr lang="en-US" altLang="zh-CN" sz="1050" b="1" dirty="0" smtClean="0">
                <a:solidFill>
                  <a:schemeClr val="bg1"/>
                </a:solidFill>
                <a:latin typeface="Verdana" pitchFamily="34" charset="0"/>
              </a:rPr>
              <a:t>BI- OR Tambo</a:t>
            </a:r>
            <a:endParaRPr lang="en-US" altLang="zh-CN" sz="1050" b="1" dirty="0">
              <a:solidFill>
                <a:schemeClr val="bg1"/>
              </a:solidFill>
              <a:latin typeface="Verdana" pitchFamily="34" charset="0"/>
            </a:endParaRPr>
          </a:p>
        </p:txBody>
      </p:sp>
      <p:sp>
        <p:nvSpPr>
          <p:cNvPr id="6162" name="Oval 11"/>
          <p:cNvSpPr>
            <a:spLocks noChangeArrowheads="1"/>
          </p:cNvSpPr>
          <p:nvPr/>
        </p:nvSpPr>
        <p:spPr bwMode="gray">
          <a:xfrm rot="-1543677">
            <a:off x="3729038" y="5172075"/>
            <a:ext cx="842962" cy="242888"/>
          </a:xfrm>
          <a:prstGeom prst="ellipse">
            <a:avLst/>
          </a:prstGeom>
          <a:gradFill rotWithShape="1">
            <a:gsLst>
              <a:gs pos="0">
                <a:srgbClr val="5F5F5F"/>
              </a:gs>
              <a:gs pos="100000">
                <a:srgbClr val="84A5CA"/>
              </a:gs>
            </a:gsLst>
            <a:lin ang="0" scaled="1"/>
          </a:gradFill>
          <a:ln w="9525">
            <a:noFill/>
            <a:round/>
            <a:headEnd/>
            <a:tailEnd/>
          </a:ln>
        </p:spPr>
        <p:txBody>
          <a:bodyPr wrap="none" anchor="ctr"/>
          <a:lstStyle/>
          <a:p>
            <a:endParaRPr lang="zh-CN" altLang="en-US"/>
          </a:p>
        </p:txBody>
      </p:sp>
      <p:sp>
        <p:nvSpPr>
          <p:cNvPr id="213008" name="Oval 16"/>
          <p:cNvSpPr>
            <a:spLocks noChangeArrowheads="1"/>
          </p:cNvSpPr>
          <p:nvPr/>
        </p:nvSpPr>
        <p:spPr bwMode="gray">
          <a:xfrm>
            <a:off x="3203848" y="4654550"/>
            <a:ext cx="1080120" cy="877888"/>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endParaRPr lang="zh-CN" altLang="en-US"/>
          </a:p>
        </p:txBody>
      </p:sp>
      <p:sp>
        <p:nvSpPr>
          <p:cNvPr id="6164" name="Text Box 23"/>
          <p:cNvSpPr txBox="1">
            <a:spLocks noChangeArrowheads="1"/>
          </p:cNvSpPr>
          <p:nvPr/>
        </p:nvSpPr>
        <p:spPr bwMode="gray">
          <a:xfrm>
            <a:off x="3275856" y="4941888"/>
            <a:ext cx="1152128" cy="461665"/>
          </a:xfrm>
          <a:prstGeom prst="rect">
            <a:avLst/>
          </a:prstGeom>
          <a:noFill/>
          <a:ln w="9525">
            <a:noFill/>
            <a:miter lim="800000"/>
            <a:headEnd/>
            <a:tailEnd/>
          </a:ln>
        </p:spPr>
        <p:txBody>
          <a:bodyPr wrap="square">
            <a:spAutoFit/>
          </a:bodyPr>
          <a:lstStyle/>
          <a:p>
            <a:pPr algn="l" eaLnBrk="0" hangingPunct="0"/>
            <a:r>
              <a:rPr lang="en-US" altLang="zh-CN" sz="1200" b="1" dirty="0" smtClean="0">
                <a:solidFill>
                  <a:schemeClr val="bg1"/>
                </a:solidFill>
                <a:latin typeface="Verdana" pitchFamily="34" charset="0"/>
              </a:rPr>
              <a:t>BI- Chris Hani</a:t>
            </a:r>
            <a:endParaRPr lang="en-US" altLang="zh-CN" sz="1200" b="1" dirty="0">
              <a:solidFill>
                <a:schemeClr val="bg1"/>
              </a:solidFill>
              <a:latin typeface="Verdana" pitchFamily="34" charset="0"/>
            </a:endParaRPr>
          </a:p>
        </p:txBody>
      </p:sp>
      <p:sp>
        <p:nvSpPr>
          <p:cNvPr id="6165" name="Text Box 24"/>
          <p:cNvSpPr txBox="1">
            <a:spLocks noChangeArrowheads="1"/>
          </p:cNvSpPr>
          <p:nvPr/>
        </p:nvSpPr>
        <p:spPr bwMode="gray">
          <a:xfrm>
            <a:off x="2698750" y="3862388"/>
            <a:ext cx="1698625" cy="519112"/>
          </a:xfrm>
          <a:prstGeom prst="rect">
            <a:avLst/>
          </a:prstGeom>
          <a:noFill/>
          <a:ln w="9525">
            <a:noFill/>
            <a:miter lim="800000"/>
            <a:headEnd/>
            <a:tailEnd/>
          </a:ln>
        </p:spPr>
        <p:txBody>
          <a:bodyPr>
            <a:spAutoFit/>
          </a:bodyPr>
          <a:lstStyle/>
          <a:p>
            <a:pPr eaLnBrk="0" hangingPunct="0"/>
            <a:r>
              <a:rPr lang="en-US" altLang="zh-CN" sz="2000" b="1" dirty="0"/>
              <a:t>Network</a:t>
            </a:r>
            <a:r>
              <a:rPr lang="en-US" altLang="zh-CN" sz="2800" b="1" dirty="0"/>
              <a:t> </a:t>
            </a:r>
          </a:p>
        </p:txBody>
      </p:sp>
      <p:grpSp>
        <p:nvGrpSpPr>
          <p:cNvPr id="2" name="Group 30"/>
          <p:cNvGrpSpPr>
            <a:grpSpLocks/>
          </p:cNvGrpSpPr>
          <p:nvPr/>
        </p:nvGrpSpPr>
        <p:grpSpPr bwMode="auto">
          <a:xfrm>
            <a:off x="5292725" y="3860800"/>
            <a:ext cx="854075" cy="400050"/>
            <a:chOff x="3664" y="2489"/>
            <a:chExt cx="538" cy="252"/>
          </a:xfrm>
        </p:grpSpPr>
        <p:sp>
          <p:nvSpPr>
            <p:cNvPr id="6185" name="Oval 31"/>
            <p:cNvSpPr>
              <a:spLocks noChangeArrowheads="1"/>
            </p:cNvSpPr>
            <p:nvPr/>
          </p:nvSpPr>
          <p:spPr bwMode="gray">
            <a:xfrm flipH="1">
              <a:off x="3664" y="2489"/>
              <a:ext cx="252" cy="252"/>
            </a:xfrm>
            <a:prstGeom prst="ellipse">
              <a:avLst/>
            </a:prstGeom>
            <a:solidFill>
              <a:srgbClr val="FA5900"/>
            </a:solidFill>
            <a:ln w="9525" algn="ctr">
              <a:noFill/>
              <a:round/>
              <a:headEnd/>
              <a:tailEnd/>
            </a:ln>
          </p:spPr>
          <p:txBody>
            <a:bodyPr wrap="none" anchor="ctr"/>
            <a:lstStyle/>
            <a:p>
              <a:endParaRPr lang="zh-CN" altLang="en-US"/>
            </a:p>
          </p:txBody>
        </p:sp>
        <p:sp>
          <p:nvSpPr>
            <p:cNvPr id="6186" name="AutoShape 32"/>
            <p:cNvSpPr>
              <a:spLocks noChangeArrowheads="1"/>
            </p:cNvSpPr>
            <p:nvPr/>
          </p:nvSpPr>
          <p:spPr bwMode="gray">
            <a:xfrm flipH="1">
              <a:off x="3909" y="2489"/>
              <a:ext cx="126" cy="244"/>
            </a:xfrm>
            <a:prstGeom prst="moon">
              <a:avLst>
                <a:gd name="adj" fmla="val 84019"/>
              </a:avLst>
            </a:prstGeom>
            <a:solidFill>
              <a:srgbClr val="FA5900">
                <a:alpha val="70195"/>
              </a:srgbClr>
            </a:solidFill>
            <a:ln w="9525" algn="ctr">
              <a:noFill/>
              <a:miter lim="800000"/>
              <a:headEnd/>
              <a:tailEnd/>
            </a:ln>
          </p:spPr>
          <p:txBody>
            <a:bodyPr wrap="none" anchor="ctr"/>
            <a:lstStyle/>
            <a:p>
              <a:endParaRPr lang="zh-CN" altLang="en-US"/>
            </a:p>
          </p:txBody>
        </p:sp>
        <p:sp>
          <p:nvSpPr>
            <p:cNvPr id="6187" name="AutoShape 33"/>
            <p:cNvSpPr>
              <a:spLocks noChangeArrowheads="1"/>
            </p:cNvSpPr>
            <p:nvPr/>
          </p:nvSpPr>
          <p:spPr bwMode="gray">
            <a:xfrm flipH="1">
              <a:off x="3990" y="2489"/>
              <a:ext cx="127" cy="244"/>
            </a:xfrm>
            <a:prstGeom prst="moon">
              <a:avLst>
                <a:gd name="adj" fmla="val 50000"/>
              </a:avLst>
            </a:prstGeom>
            <a:solidFill>
              <a:srgbClr val="FA5900">
                <a:alpha val="39999"/>
              </a:srgbClr>
            </a:solidFill>
            <a:ln w="9525" algn="ctr">
              <a:noFill/>
              <a:miter lim="800000"/>
              <a:headEnd/>
              <a:tailEnd/>
            </a:ln>
          </p:spPr>
          <p:txBody>
            <a:bodyPr wrap="none" anchor="ctr"/>
            <a:lstStyle/>
            <a:p>
              <a:endParaRPr lang="zh-CN" altLang="en-US"/>
            </a:p>
          </p:txBody>
        </p:sp>
        <p:sp>
          <p:nvSpPr>
            <p:cNvPr id="6188" name="AutoShape 34"/>
            <p:cNvSpPr>
              <a:spLocks noChangeArrowheads="1"/>
            </p:cNvSpPr>
            <p:nvPr/>
          </p:nvSpPr>
          <p:spPr bwMode="gray">
            <a:xfrm flipH="1">
              <a:off x="4075" y="2489"/>
              <a:ext cx="127" cy="244"/>
            </a:xfrm>
            <a:prstGeom prst="moon">
              <a:avLst>
                <a:gd name="adj" fmla="val 50000"/>
              </a:avLst>
            </a:prstGeom>
            <a:solidFill>
              <a:srgbClr val="FA5900">
                <a:alpha val="20000"/>
              </a:srgbClr>
            </a:solidFill>
            <a:ln w="9525" algn="ctr">
              <a:noFill/>
              <a:miter lim="800000"/>
              <a:headEnd/>
              <a:tailEnd/>
            </a:ln>
          </p:spPr>
          <p:txBody>
            <a:bodyPr wrap="none" anchor="ctr"/>
            <a:lstStyle/>
            <a:p>
              <a:endParaRPr lang="zh-CN" altLang="en-US"/>
            </a:p>
          </p:txBody>
        </p:sp>
      </p:grpSp>
      <p:grpSp>
        <p:nvGrpSpPr>
          <p:cNvPr id="3" name="Group 42"/>
          <p:cNvGrpSpPr>
            <a:grpSpLocks/>
          </p:cNvGrpSpPr>
          <p:nvPr/>
        </p:nvGrpSpPr>
        <p:grpSpPr bwMode="auto">
          <a:xfrm>
            <a:off x="971550" y="3862388"/>
            <a:ext cx="906463" cy="400050"/>
            <a:chOff x="1623" y="2489"/>
            <a:chExt cx="571" cy="252"/>
          </a:xfrm>
        </p:grpSpPr>
        <p:sp>
          <p:nvSpPr>
            <p:cNvPr id="6181" name="Oval 43"/>
            <p:cNvSpPr>
              <a:spLocks noChangeArrowheads="1"/>
            </p:cNvSpPr>
            <p:nvPr/>
          </p:nvSpPr>
          <p:spPr bwMode="gray">
            <a:xfrm>
              <a:off x="1943" y="2489"/>
              <a:ext cx="251" cy="252"/>
            </a:xfrm>
            <a:prstGeom prst="ellipse">
              <a:avLst/>
            </a:prstGeom>
            <a:solidFill>
              <a:srgbClr val="FA5900"/>
            </a:solidFill>
            <a:ln w="9525" algn="ctr">
              <a:noFill/>
              <a:round/>
              <a:headEnd/>
              <a:tailEnd/>
            </a:ln>
          </p:spPr>
          <p:txBody>
            <a:bodyPr wrap="none" anchor="ctr"/>
            <a:lstStyle/>
            <a:p>
              <a:endParaRPr lang="zh-CN" altLang="en-US"/>
            </a:p>
          </p:txBody>
        </p:sp>
        <p:sp>
          <p:nvSpPr>
            <p:cNvPr id="6182" name="AutoShape 44"/>
            <p:cNvSpPr>
              <a:spLocks noChangeArrowheads="1"/>
            </p:cNvSpPr>
            <p:nvPr/>
          </p:nvSpPr>
          <p:spPr bwMode="gray">
            <a:xfrm>
              <a:off x="1811" y="2489"/>
              <a:ext cx="127" cy="244"/>
            </a:xfrm>
            <a:prstGeom prst="moon">
              <a:avLst>
                <a:gd name="adj" fmla="val 84019"/>
              </a:avLst>
            </a:prstGeom>
            <a:solidFill>
              <a:srgbClr val="FA5900">
                <a:alpha val="70195"/>
              </a:srgbClr>
            </a:solidFill>
            <a:ln w="9525" algn="ctr">
              <a:noFill/>
              <a:miter lim="800000"/>
              <a:headEnd/>
              <a:tailEnd/>
            </a:ln>
          </p:spPr>
          <p:txBody>
            <a:bodyPr wrap="none" anchor="ctr"/>
            <a:lstStyle/>
            <a:p>
              <a:endParaRPr lang="zh-CN" altLang="en-US"/>
            </a:p>
          </p:txBody>
        </p:sp>
        <p:sp>
          <p:nvSpPr>
            <p:cNvPr id="6183" name="AutoShape 45"/>
            <p:cNvSpPr>
              <a:spLocks noChangeArrowheads="1"/>
            </p:cNvSpPr>
            <p:nvPr/>
          </p:nvSpPr>
          <p:spPr bwMode="gray">
            <a:xfrm>
              <a:off x="1718" y="2489"/>
              <a:ext cx="126" cy="244"/>
            </a:xfrm>
            <a:prstGeom prst="moon">
              <a:avLst>
                <a:gd name="adj" fmla="val 50000"/>
              </a:avLst>
            </a:prstGeom>
            <a:solidFill>
              <a:srgbClr val="FA5900">
                <a:alpha val="39999"/>
              </a:srgbClr>
            </a:solidFill>
            <a:ln w="9525" algn="ctr">
              <a:noFill/>
              <a:miter lim="800000"/>
              <a:headEnd/>
              <a:tailEnd/>
            </a:ln>
          </p:spPr>
          <p:txBody>
            <a:bodyPr wrap="none" anchor="ctr"/>
            <a:lstStyle/>
            <a:p>
              <a:endParaRPr lang="zh-CN" altLang="en-US"/>
            </a:p>
          </p:txBody>
        </p:sp>
        <p:sp>
          <p:nvSpPr>
            <p:cNvPr id="6184" name="AutoShape 46"/>
            <p:cNvSpPr>
              <a:spLocks noChangeArrowheads="1"/>
            </p:cNvSpPr>
            <p:nvPr/>
          </p:nvSpPr>
          <p:spPr bwMode="gray">
            <a:xfrm>
              <a:off x="1623" y="2489"/>
              <a:ext cx="127" cy="244"/>
            </a:xfrm>
            <a:prstGeom prst="moon">
              <a:avLst>
                <a:gd name="adj" fmla="val 50000"/>
              </a:avLst>
            </a:prstGeom>
            <a:solidFill>
              <a:srgbClr val="FA5900">
                <a:alpha val="20000"/>
              </a:srgbClr>
            </a:solidFill>
            <a:ln w="9525" algn="ctr">
              <a:noFill/>
              <a:miter lim="800000"/>
              <a:headEnd/>
              <a:tailEnd/>
            </a:ln>
          </p:spPr>
          <p:txBody>
            <a:bodyPr wrap="none" anchor="ctr"/>
            <a:lstStyle/>
            <a:p>
              <a:endParaRPr lang="zh-CN" altLang="en-US"/>
            </a:p>
          </p:txBody>
        </p:sp>
      </p:grpSp>
      <p:grpSp>
        <p:nvGrpSpPr>
          <p:cNvPr id="4" name="Group 51"/>
          <p:cNvGrpSpPr>
            <a:grpSpLocks/>
          </p:cNvGrpSpPr>
          <p:nvPr/>
        </p:nvGrpSpPr>
        <p:grpSpPr bwMode="auto">
          <a:xfrm>
            <a:off x="611188" y="1484313"/>
            <a:ext cx="276225" cy="276225"/>
            <a:chOff x="2161" y="696"/>
            <a:chExt cx="1360" cy="1356"/>
          </a:xfrm>
        </p:grpSpPr>
        <p:grpSp>
          <p:nvGrpSpPr>
            <p:cNvPr id="5" name="Group 52"/>
            <p:cNvGrpSpPr>
              <a:grpSpLocks/>
            </p:cNvGrpSpPr>
            <p:nvPr/>
          </p:nvGrpSpPr>
          <p:grpSpPr bwMode="auto">
            <a:xfrm>
              <a:off x="2161" y="696"/>
              <a:ext cx="1360" cy="1356"/>
              <a:chOff x="2508" y="1231"/>
              <a:chExt cx="1248" cy="1240"/>
            </a:xfrm>
          </p:grpSpPr>
          <p:sp>
            <p:nvSpPr>
              <p:cNvPr id="6176" name="Oval 53"/>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lang="zh-CN" altLang="en-US"/>
              </a:p>
            </p:txBody>
          </p:sp>
          <p:sp>
            <p:nvSpPr>
              <p:cNvPr id="6177" name="Oval 54"/>
              <p:cNvSpPr>
                <a:spLocks noChangeArrowheads="1"/>
              </p:cNvSpPr>
              <p:nvPr/>
            </p:nvSpPr>
            <p:spPr bwMode="gray">
              <a:xfrm>
                <a:off x="2541" y="1256"/>
                <a:ext cx="1190" cy="1190"/>
              </a:xfrm>
              <a:prstGeom prst="ellipse">
                <a:avLst/>
              </a:prstGeom>
              <a:gradFill rotWithShape="1">
                <a:gsLst>
                  <a:gs pos="0">
                    <a:srgbClr val="FFFFFF"/>
                  </a:gs>
                  <a:gs pos="100000">
                    <a:srgbClr val="434343"/>
                  </a:gs>
                </a:gsLst>
                <a:lin ang="5400000" scaled="1"/>
              </a:gradFill>
              <a:ln w="9525" algn="ctr">
                <a:noFill/>
                <a:round/>
                <a:headEnd/>
                <a:tailEnd/>
              </a:ln>
            </p:spPr>
            <p:txBody>
              <a:bodyPr wrap="none" anchor="ctr"/>
              <a:lstStyle/>
              <a:p>
                <a:endParaRPr lang="zh-CN" altLang="en-US"/>
              </a:p>
            </p:txBody>
          </p:sp>
          <p:sp>
            <p:nvSpPr>
              <p:cNvPr id="6178" name="Oval 55"/>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lang="zh-CN" altLang="en-US"/>
              </a:p>
            </p:txBody>
          </p:sp>
          <p:sp>
            <p:nvSpPr>
              <p:cNvPr id="6179" name="Oval 56"/>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lang="zh-CN" altLang="en-US"/>
              </a:p>
            </p:txBody>
          </p:sp>
          <p:sp>
            <p:nvSpPr>
              <p:cNvPr id="6180" name="Oval 57"/>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lang="zh-CN" altLang="en-US"/>
              </a:p>
            </p:txBody>
          </p:sp>
        </p:grpSp>
        <p:sp>
          <p:nvSpPr>
            <p:cNvPr id="6175" name="Oval 58"/>
            <p:cNvSpPr>
              <a:spLocks noChangeArrowheads="1"/>
            </p:cNvSpPr>
            <p:nvPr/>
          </p:nvSpPr>
          <p:spPr bwMode="gray">
            <a:xfrm>
              <a:off x="2322" y="845"/>
              <a:ext cx="1054" cy="1054"/>
            </a:xfrm>
            <a:prstGeom prst="ellipse">
              <a:avLst/>
            </a:prstGeom>
            <a:gradFill rotWithShape="1">
              <a:gsLst>
                <a:gs pos="0">
                  <a:srgbClr val="182F5E"/>
                </a:gs>
                <a:gs pos="100000">
                  <a:srgbClr val="3366CC"/>
                </a:gs>
              </a:gsLst>
              <a:lin ang="5400000" scaled="1"/>
            </a:gradFill>
            <a:ln w="57150">
              <a:noFill/>
              <a:round/>
              <a:headEnd/>
              <a:tailEnd/>
            </a:ln>
          </p:spPr>
          <p:txBody>
            <a:bodyPr wrap="none" anchor="ctr"/>
            <a:lstStyle/>
            <a:p>
              <a:endParaRPr lang="zh-CN" altLang="en-US"/>
            </a:p>
          </p:txBody>
        </p:sp>
      </p:grpSp>
      <p:sp>
        <p:nvSpPr>
          <p:cNvPr id="6169" name="Rectangle 60"/>
          <p:cNvSpPr>
            <a:spLocks noChangeArrowheads="1"/>
          </p:cNvSpPr>
          <p:nvPr/>
        </p:nvSpPr>
        <p:spPr bwMode="auto">
          <a:xfrm>
            <a:off x="1042988" y="1412875"/>
            <a:ext cx="4968875" cy="646331"/>
          </a:xfrm>
          <a:prstGeom prst="rect">
            <a:avLst/>
          </a:prstGeom>
          <a:noFill/>
          <a:ln w="9525" algn="ctr">
            <a:noFill/>
            <a:miter lim="800000"/>
            <a:headEnd/>
            <a:tailEnd/>
          </a:ln>
        </p:spPr>
        <p:txBody>
          <a:bodyPr>
            <a:spAutoFit/>
          </a:bodyPr>
          <a:lstStyle/>
          <a:p>
            <a:pPr algn="l"/>
            <a:r>
              <a:rPr lang="en-US" altLang="zh-CN" b="1" dirty="0" smtClean="0">
                <a:latin typeface="Arial" pitchFamily="34" charset="0"/>
                <a:cs typeface="Arial" pitchFamily="34" charset="0"/>
              </a:rPr>
              <a:t>City-based incubation </a:t>
            </a:r>
            <a:r>
              <a:rPr lang="en-US" altLang="zh-CN" b="1" dirty="0">
                <a:latin typeface="Arial" pitchFamily="34" charset="0"/>
                <a:cs typeface="Arial" pitchFamily="34" charset="0"/>
              </a:rPr>
              <a:t>service </a:t>
            </a:r>
            <a:r>
              <a:rPr lang="en-US" altLang="zh-CN" b="1" dirty="0" smtClean="0">
                <a:latin typeface="Arial" pitchFamily="34" charset="0"/>
                <a:cs typeface="Arial" pitchFamily="34" charset="0"/>
              </a:rPr>
              <a:t>system feeding to remote and satellite centres</a:t>
            </a:r>
            <a:endParaRPr lang="en-US" altLang="zh-CN" b="1" dirty="0">
              <a:latin typeface="Arial" pitchFamily="34" charset="0"/>
              <a:cs typeface="Arial" pitchFamily="34" charset="0"/>
            </a:endParaRPr>
          </a:p>
        </p:txBody>
      </p:sp>
      <p:sp>
        <p:nvSpPr>
          <p:cNvPr id="6170" name="Rectangle 61"/>
          <p:cNvSpPr>
            <a:spLocks noChangeArrowheads="1"/>
          </p:cNvSpPr>
          <p:nvPr/>
        </p:nvSpPr>
        <p:spPr bwMode="gray">
          <a:xfrm>
            <a:off x="2916238" y="5734050"/>
            <a:ext cx="760412" cy="457200"/>
          </a:xfrm>
          <a:prstGeom prst="rect">
            <a:avLst/>
          </a:prstGeom>
          <a:noFill/>
          <a:ln w="9525" algn="ctr">
            <a:noFill/>
            <a:miter lim="800000"/>
            <a:headEnd/>
            <a:tailEnd/>
          </a:ln>
        </p:spPr>
        <p:txBody>
          <a:bodyPr wrap="none">
            <a:spAutoFit/>
          </a:bodyPr>
          <a:lstStyle/>
          <a:p>
            <a:r>
              <a:rPr lang="en-US" altLang="zh-CN" sz="2400" b="1" dirty="0"/>
              <a:t>City</a:t>
            </a:r>
          </a:p>
        </p:txBody>
      </p:sp>
      <p:sp>
        <p:nvSpPr>
          <p:cNvPr id="6171" name="AutoShape 62"/>
          <p:cNvSpPr>
            <a:spLocks/>
          </p:cNvSpPr>
          <p:nvPr/>
        </p:nvSpPr>
        <p:spPr bwMode="auto">
          <a:xfrm>
            <a:off x="5795963" y="5013325"/>
            <a:ext cx="2952750" cy="936625"/>
          </a:xfrm>
          <a:prstGeom prst="accentCallout2">
            <a:avLst>
              <a:gd name="adj1" fmla="val 12204"/>
              <a:gd name="adj2" fmla="val -2579"/>
              <a:gd name="adj3" fmla="val 12204"/>
              <a:gd name="adj4" fmla="val -10593"/>
              <a:gd name="adj5" fmla="val 83389"/>
              <a:gd name="adj6" fmla="val -70213"/>
            </a:avLst>
          </a:prstGeom>
          <a:noFill/>
          <a:ln w="9525">
            <a:solidFill>
              <a:srgbClr val="1C1C1C"/>
            </a:solidFill>
            <a:miter lim="800000"/>
            <a:headEnd type="diamond" w="med" len="med"/>
            <a:tailEnd type="diamond" w="med" len="med"/>
          </a:ln>
        </p:spPr>
        <p:txBody>
          <a:bodyPr anchor="ctr"/>
          <a:lstStyle/>
          <a:p>
            <a:pPr algn="l"/>
            <a:r>
              <a:rPr lang="en-US" altLang="zh-CN" sz="1600" b="1" u="sng" dirty="0">
                <a:solidFill>
                  <a:srgbClr val="1C1C1C"/>
                </a:solidFill>
              </a:rPr>
              <a:t>The Surface</a:t>
            </a:r>
            <a:r>
              <a:rPr lang="en-US" altLang="zh-CN" sz="1400" dirty="0">
                <a:solidFill>
                  <a:srgbClr val="1C1C1C"/>
                </a:solidFill>
              </a:rPr>
              <a:t>  : a city-based incubation service system on the basis of Circle, to provide services for all </a:t>
            </a:r>
            <a:r>
              <a:rPr lang="en-US" altLang="zh-CN" sz="1400" dirty="0" smtClean="0">
                <a:solidFill>
                  <a:srgbClr val="1C1C1C"/>
                </a:solidFill>
              </a:rPr>
              <a:t>the ICT SMMEs </a:t>
            </a:r>
            <a:r>
              <a:rPr lang="en-US" altLang="zh-CN" sz="1400" dirty="0">
                <a:solidFill>
                  <a:srgbClr val="1C1C1C"/>
                </a:solidFill>
              </a:rPr>
              <a:t>in </a:t>
            </a:r>
            <a:r>
              <a:rPr lang="en-US" altLang="zh-CN" sz="1400" dirty="0" smtClean="0">
                <a:solidFill>
                  <a:srgbClr val="1C1C1C"/>
                </a:solidFill>
              </a:rPr>
              <a:t>EC </a:t>
            </a:r>
            <a:r>
              <a:rPr lang="en-US" altLang="zh-CN" sz="1400" dirty="0">
                <a:solidFill>
                  <a:srgbClr val="1C1C1C"/>
                </a:solidFill>
              </a:rPr>
              <a:t>.  </a:t>
            </a:r>
          </a:p>
        </p:txBody>
      </p:sp>
      <p:sp>
        <p:nvSpPr>
          <p:cNvPr id="6172" name="AutoShape 63"/>
          <p:cNvSpPr>
            <a:spLocks/>
          </p:cNvSpPr>
          <p:nvPr/>
        </p:nvSpPr>
        <p:spPr bwMode="gray">
          <a:xfrm>
            <a:off x="6372225" y="3284538"/>
            <a:ext cx="2232025" cy="1081087"/>
          </a:xfrm>
          <a:prstGeom prst="accentCallout2">
            <a:avLst>
              <a:gd name="adj1" fmla="val 10574"/>
              <a:gd name="adj2" fmla="val -3412"/>
              <a:gd name="adj3" fmla="val 10574"/>
              <a:gd name="adj4" fmla="val -22403"/>
              <a:gd name="adj5" fmla="val 70778"/>
              <a:gd name="adj6" fmla="val -98579"/>
            </a:avLst>
          </a:prstGeom>
          <a:noFill/>
          <a:ln w="9525">
            <a:solidFill>
              <a:srgbClr val="1C1C1C"/>
            </a:solidFill>
            <a:miter lim="800000"/>
            <a:headEnd type="diamond" w="med" len="med"/>
            <a:tailEnd type="diamond" w="med" len="med"/>
          </a:ln>
        </p:spPr>
        <p:txBody>
          <a:bodyPr anchor="ctr"/>
          <a:lstStyle/>
          <a:p>
            <a:pPr algn="l" eaLnBrk="0" hangingPunct="0"/>
            <a:r>
              <a:rPr lang="en-US" altLang="zh-CN" sz="1600" b="1" u="sng" dirty="0">
                <a:solidFill>
                  <a:srgbClr val="1C1C1C"/>
                </a:solidFill>
              </a:rPr>
              <a:t>The Circle</a:t>
            </a:r>
            <a:r>
              <a:rPr lang="en-US" altLang="zh-CN" sz="1400" dirty="0">
                <a:solidFill>
                  <a:srgbClr val="1C1C1C"/>
                </a:solidFill>
              </a:rPr>
              <a:t>  : an incubation service network formed by the Spots to coordinate and promote the development of incubators.</a:t>
            </a:r>
          </a:p>
        </p:txBody>
      </p:sp>
      <p:sp>
        <p:nvSpPr>
          <p:cNvPr id="6173" name="AutoShape 64"/>
          <p:cNvSpPr>
            <a:spLocks/>
          </p:cNvSpPr>
          <p:nvPr/>
        </p:nvSpPr>
        <p:spPr bwMode="auto">
          <a:xfrm>
            <a:off x="5940425" y="1989138"/>
            <a:ext cx="2519363" cy="792162"/>
          </a:xfrm>
          <a:prstGeom prst="accentCallout2">
            <a:avLst>
              <a:gd name="adj1" fmla="val 14431"/>
              <a:gd name="adj2" fmla="val -3023"/>
              <a:gd name="adj3" fmla="val 14431"/>
              <a:gd name="adj4" fmla="val -19787"/>
              <a:gd name="adj5" fmla="val 72144"/>
              <a:gd name="adj6" fmla="val -56079"/>
            </a:avLst>
          </a:prstGeom>
          <a:noFill/>
          <a:ln w="9525">
            <a:solidFill>
              <a:srgbClr val="1C1C1C"/>
            </a:solidFill>
            <a:miter lim="800000"/>
            <a:headEnd type="diamond" w="med" len="med"/>
            <a:tailEnd type="diamond" w="med" len="med"/>
          </a:ln>
        </p:spPr>
        <p:txBody>
          <a:bodyPr anchor="ctr"/>
          <a:lstStyle/>
          <a:p>
            <a:pPr algn="l" eaLnBrk="0" hangingPunct="0"/>
            <a:r>
              <a:rPr lang="en-US" altLang="zh-CN" sz="1600" b="1" u="sng" dirty="0">
                <a:solidFill>
                  <a:srgbClr val="1C1C1C"/>
                </a:solidFill>
              </a:rPr>
              <a:t>The Spot</a:t>
            </a:r>
            <a:r>
              <a:rPr lang="en-US" altLang="zh-CN" sz="1400" dirty="0">
                <a:solidFill>
                  <a:srgbClr val="1C1C1C"/>
                </a:solidFill>
              </a:rPr>
              <a:t>  : the </a:t>
            </a:r>
            <a:r>
              <a:rPr lang="en-US" altLang="zh-CN" sz="1400" dirty="0" smtClean="0">
                <a:solidFill>
                  <a:srgbClr val="1C1C1C"/>
                </a:solidFill>
              </a:rPr>
              <a:t>incubators in key district nodes and satellite support centres</a:t>
            </a:r>
            <a:endParaRPr lang="en-US" altLang="zh-CN" sz="1400" b="1" dirty="0">
              <a:solidFill>
                <a:srgbClr val="1C1C1C"/>
              </a:solidFill>
            </a:endParaRPr>
          </a:p>
        </p:txBody>
      </p:sp>
      <p:sp>
        <p:nvSpPr>
          <p:cNvPr id="45" name="Rectangle 44"/>
          <p:cNvSpPr/>
          <p:nvPr/>
        </p:nvSpPr>
        <p:spPr>
          <a:xfrm>
            <a:off x="0" y="6350169"/>
            <a:ext cx="6641976" cy="294632"/>
          </a:xfrm>
          <a:prstGeom prst="rect">
            <a:avLst/>
          </a:prstGeom>
        </p:spPr>
        <p:txBody>
          <a:bodyPr wrap="square">
            <a:spAutoFit/>
          </a:bodyPr>
          <a:lstStyle/>
          <a:p>
            <a:pPr algn="just">
              <a:lnSpc>
                <a:spcPct val="150000"/>
              </a:lnSpc>
            </a:pPr>
            <a:r>
              <a:rPr lang="en-ZA" sz="1000" dirty="0" smtClean="0">
                <a:latin typeface="Arial" pitchFamily="34" charset="0"/>
                <a:cs typeface="Arial" pitchFamily="34" charset="0"/>
              </a:rPr>
              <a:t>© Eastern Cape Information Technology Initiative</a:t>
            </a:r>
            <a:endParaRPr lang="en-ZA" sz="1000" dirty="0">
              <a:latin typeface="Arial" pitchFamily="34" charset="0"/>
              <a:cs typeface="Arial" pitchFamily="34" charset="0"/>
            </a:endParaRPr>
          </a:p>
        </p:txBody>
      </p:sp>
      <p:sp>
        <p:nvSpPr>
          <p:cNvPr id="6158" name="Text Box 21"/>
          <p:cNvSpPr txBox="1">
            <a:spLocks noChangeArrowheads="1"/>
          </p:cNvSpPr>
          <p:nvPr/>
        </p:nvSpPr>
        <p:spPr bwMode="gray">
          <a:xfrm>
            <a:off x="3995936" y="2780928"/>
            <a:ext cx="987771" cy="338554"/>
          </a:xfrm>
          <a:prstGeom prst="rect">
            <a:avLst/>
          </a:prstGeom>
          <a:noFill/>
          <a:ln w="9525">
            <a:noFill/>
            <a:miter lim="800000"/>
            <a:headEnd/>
            <a:tailEnd/>
          </a:ln>
        </p:spPr>
        <p:txBody>
          <a:bodyPr wrap="none">
            <a:spAutoFit/>
          </a:bodyPr>
          <a:lstStyle/>
          <a:p>
            <a:pPr algn="l" eaLnBrk="0" hangingPunct="0"/>
            <a:r>
              <a:rPr lang="en-US" altLang="zh-CN" sz="1600" b="1" dirty="0" smtClean="0">
                <a:solidFill>
                  <a:schemeClr val="bg1"/>
                </a:solidFill>
                <a:latin typeface="Verdana" pitchFamily="34" charset="0"/>
              </a:rPr>
              <a:t>EL Hub</a:t>
            </a:r>
            <a:endParaRPr lang="en-US" altLang="zh-CN" sz="1600" b="1" dirty="0">
              <a:solidFill>
                <a:schemeClr val="bg1"/>
              </a:solidFill>
              <a:latin typeface="Verdana"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13008"/>
                                        </p:tgtEl>
                                      </p:cBhvr>
                                    </p:animEffect>
                                    <p:animScale>
                                      <p:cBhvr>
                                        <p:cTn id="17" dur="250" autoRev="1" fill="hold"/>
                                        <p:tgtEl>
                                          <p:spTgt spid="21300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13007"/>
                                        </p:tgtEl>
                                      </p:cBhvr>
                                    </p:animEffect>
                                    <p:animScale>
                                      <p:cBhvr>
                                        <p:cTn id="22" dur="250" autoRev="1" fill="hold"/>
                                        <p:tgtEl>
                                          <p:spTgt spid="21300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3006"/>
                                        </p:tgtEl>
                                      </p:cBhvr>
                                    </p:animEffect>
                                    <p:animScale>
                                      <p:cBhvr>
                                        <p:cTn id="27" dur="250" autoRev="1" fill="hold"/>
                                        <p:tgtEl>
                                          <p:spTgt spid="21300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213009"/>
                                        </p:tgtEl>
                                      </p:cBhvr>
                                    </p:animEffect>
                                    <p:animScale>
                                      <p:cBhvr>
                                        <p:cTn id="32" dur="250" autoRev="1" fill="hold"/>
                                        <p:tgtEl>
                                          <p:spTgt spid="21300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213010"/>
                                        </p:tgtEl>
                                      </p:cBhvr>
                                    </p:animEffect>
                                    <p:animScale>
                                      <p:cBhvr>
                                        <p:cTn id="37" dur="250" autoRev="1" fill="hold"/>
                                        <p:tgtEl>
                                          <p:spTgt spid="2130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7" grpId="0" animBg="1"/>
      <p:bldP spid="213006" grpId="0" animBg="1"/>
      <p:bldP spid="213010" grpId="0" animBg="1"/>
      <p:bldP spid="213009" grpId="0" animBg="1"/>
      <p:bldP spid="2130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344816" cy="922114"/>
          </a:xfrm>
          <a:ln w="3175">
            <a:solidFill>
              <a:schemeClr val="accent6">
                <a:lumMod val="75000"/>
              </a:schemeClr>
            </a:solidFill>
          </a:ln>
        </p:spPr>
        <p:txBody>
          <a:bodyPr>
            <a:normAutofit fontScale="90000"/>
          </a:bodyPr>
          <a:lstStyle/>
          <a:p>
            <a:pPr marL="354013" indent="-354013" algn="ctr"/>
            <a:r>
              <a:rPr lang="en-ZA" dirty="0" smtClean="0">
                <a:latin typeface="Arial" pitchFamily="34" charset="0"/>
                <a:cs typeface="Arial" pitchFamily="34" charset="0"/>
              </a:rPr>
              <a:t/>
            </a:r>
            <a:br>
              <a:rPr lang="en-ZA" dirty="0" smtClean="0">
                <a:latin typeface="Arial" pitchFamily="34" charset="0"/>
                <a:cs typeface="Arial" pitchFamily="34" charset="0"/>
              </a:rPr>
            </a:br>
            <a:r>
              <a:rPr lang="en-ZA" dirty="0" smtClean="0">
                <a:solidFill>
                  <a:schemeClr val="bg1">
                    <a:lumMod val="65000"/>
                  </a:schemeClr>
                </a:solidFill>
                <a:latin typeface="Arial" pitchFamily="34" charset="0"/>
                <a:cs typeface="Arial" pitchFamily="34" charset="0"/>
              </a:rPr>
              <a:t>PRESENTATION OUTLINE</a:t>
            </a:r>
            <a:r>
              <a:rPr lang="en-ZA" dirty="0" smtClean="0">
                <a:solidFill>
                  <a:schemeClr val="bg1">
                    <a:lumMod val="50000"/>
                  </a:schemeClr>
                </a:solidFill>
                <a:latin typeface="Arial" pitchFamily="34" charset="0"/>
                <a:cs typeface="Arial" pitchFamily="34" charset="0"/>
              </a:rPr>
              <a:t/>
            </a:r>
            <a:br>
              <a:rPr lang="en-ZA" dirty="0" smtClean="0">
                <a:solidFill>
                  <a:schemeClr val="bg1">
                    <a:lumMod val="50000"/>
                  </a:schemeClr>
                </a:solidFill>
                <a:latin typeface="Arial" pitchFamily="34" charset="0"/>
                <a:cs typeface="Arial" pitchFamily="34" charset="0"/>
              </a:rPr>
            </a:br>
            <a:endParaRPr lang="en-ZA" dirty="0" smtClean="0">
              <a:solidFill>
                <a:schemeClr val="bg1">
                  <a:lumMod val="50000"/>
                </a:schemeClr>
              </a:solidFill>
              <a:latin typeface="Arial" pitchFamily="34" charset="0"/>
              <a:cs typeface="Arial" pitchFamily="34" charset="0"/>
            </a:endParaRPr>
          </a:p>
        </p:txBody>
      </p:sp>
      <p:pic>
        <p:nvPicPr>
          <p:cNvPr id="15" name="Content Placeholder 14" descr="pg1.jpg"/>
          <p:cNvPicPr>
            <a:picLocks noGrp="1" noChangeAspect="1"/>
          </p:cNvPicPr>
          <p:nvPr>
            <p:ph idx="1"/>
          </p:nvPr>
        </p:nvPicPr>
        <p:blipFill>
          <a:blip r:embed="rId3" cstate="print"/>
          <a:stretch>
            <a:fillRect/>
          </a:stretch>
        </p:blipFill>
        <p:spPr>
          <a:xfrm>
            <a:off x="0" y="2636912"/>
            <a:ext cx="9144000" cy="4221088"/>
          </a:xfrm>
        </p:spPr>
      </p:pic>
      <p:sp>
        <p:nvSpPr>
          <p:cNvPr id="4" name="TextBox 3"/>
          <p:cNvSpPr txBox="1"/>
          <p:nvPr/>
        </p:nvSpPr>
        <p:spPr>
          <a:xfrm>
            <a:off x="467544" y="1628800"/>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4"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611560" y="260648"/>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8" name="Rectangle 7"/>
          <p:cNvSpPr/>
          <p:nvPr/>
        </p:nvSpPr>
        <p:spPr>
          <a:xfrm>
            <a:off x="683568" y="1268760"/>
            <a:ext cx="7200800" cy="6463308"/>
          </a:xfrm>
          <a:prstGeom prst="rect">
            <a:avLst/>
          </a:prstGeom>
          <a:ln w="3175">
            <a:noFill/>
          </a:ln>
        </p:spPr>
        <p:txBody>
          <a:bodyPr wrap="square">
            <a:spAutoFit/>
          </a:bodyPr>
          <a:lstStyle/>
          <a:p>
            <a:pPr algn="just">
              <a:buFont typeface="Wingdings" pitchFamily="2" charset="2"/>
              <a:buChar char="q"/>
            </a:pPr>
            <a:endParaRPr lang="en-ZA" dirty="0" smtClean="0">
              <a:latin typeface="Arial" pitchFamily="34" charset="0"/>
              <a:cs typeface="Arial" pitchFamily="34" charset="0"/>
            </a:endParaRPr>
          </a:p>
          <a:p>
            <a:pPr algn="just">
              <a:buFont typeface="Wingdings" pitchFamily="2" charset="2"/>
              <a:buChar char="q"/>
            </a:pPr>
            <a:r>
              <a:rPr lang="en-ZA" dirty="0" smtClean="0">
                <a:latin typeface="Arial" pitchFamily="34" charset="0"/>
                <a:cs typeface="Arial" pitchFamily="34" charset="0"/>
              </a:rPr>
              <a:t> Introduction</a:t>
            </a:r>
          </a:p>
          <a:p>
            <a:pPr algn="just">
              <a:buFont typeface="Wingdings" pitchFamily="2" charset="2"/>
              <a:buChar char="q"/>
            </a:pPr>
            <a:endParaRPr lang="en-ZA" dirty="0" smtClean="0">
              <a:latin typeface="Arial" pitchFamily="34" charset="0"/>
              <a:cs typeface="Arial" pitchFamily="34" charset="0"/>
            </a:endParaRPr>
          </a:p>
          <a:p>
            <a:pPr algn="just">
              <a:buFont typeface="Wingdings" pitchFamily="2" charset="2"/>
              <a:buChar char="q"/>
            </a:pPr>
            <a:r>
              <a:rPr lang="en-ZA" dirty="0" smtClean="0">
                <a:latin typeface="Arial" pitchFamily="34" charset="0"/>
                <a:cs typeface="Arial" pitchFamily="34" charset="0"/>
              </a:rPr>
              <a:t>Entrepreneurship Ecosystems  </a:t>
            </a:r>
          </a:p>
          <a:p>
            <a:pPr algn="just">
              <a:buFont typeface="Wingdings" pitchFamily="2" charset="2"/>
              <a:buChar char="q"/>
            </a:pPr>
            <a:endParaRPr lang="en-ZA" dirty="0" smtClean="0">
              <a:latin typeface="Arial" pitchFamily="34" charset="0"/>
              <a:cs typeface="Arial" pitchFamily="34" charset="0"/>
            </a:endParaRPr>
          </a:p>
          <a:p>
            <a:pPr lvl="1" algn="just">
              <a:buFont typeface="Wingdings" pitchFamily="2" charset="2"/>
              <a:buChar char="q"/>
            </a:pPr>
            <a:r>
              <a:rPr lang="en-ZA" dirty="0" smtClean="0">
                <a:latin typeface="Arial" pitchFamily="34" charset="0"/>
                <a:cs typeface="Arial" pitchFamily="34" charset="0"/>
              </a:rPr>
              <a:t>Definition</a:t>
            </a:r>
          </a:p>
          <a:p>
            <a:pPr lvl="1" algn="just">
              <a:buFont typeface="Wingdings" pitchFamily="2" charset="2"/>
              <a:buChar char="q"/>
            </a:pPr>
            <a:endParaRPr lang="en-ZA" dirty="0" smtClean="0">
              <a:latin typeface="Arial" pitchFamily="34" charset="0"/>
              <a:cs typeface="Arial" pitchFamily="34" charset="0"/>
            </a:endParaRPr>
          </a:p>
          <a:p>
            <a:pPr lvl="1" algn="just">
              <a:buFont typeface="Wingdings" pitchFamily="2" charset="2"/>
              <a:buChar char="q"/>
            </a:pPr>
            <a:r>
              <a:rPr lang="en-ZA" dirty="0" smtClean="0">
                <a:latin typeface="Arial" pitchFamily="34" charset="0"/>
                <a:cs typeface="Arial" pitchFamily="34" charset="0"/>
              </a:rPr>
              <a:t>Concept</a:t>
            </a:r>
          </a:p>
          <a:p>
            <a:pPr lvl="1" algn="just">
              <a:buFont typeface="Wingdings" pitchFamily="2" charset="2"/>
              <a:buChar char="q"/>
            </a:pPr>
            <a:endParaRPr lang="en-ZA" dirty="0" smtClean="0">
              <a:latin typeface="Arial" pitchFamily="34" charset="0"/>
              <a:cs typeface="Arial" pitchFamily="34" charset="0"/>
            </a:endParaRPr>
          </a:p>
          <a:p>
            <a:pPr lvl="1" algn="just">
              <a:buFont typeface="Wingdings" pitchFamily="2" charset="2"/>
              <a:buChar char="q"/>
            </a:pPr>
            <a:r>
              <a:rPr lang="en-ZA" dirty="0" smtClean="0">
                <a:latin typeface="Arial" pitchFamily="34" charset="0"/>
                <a:cs typeface="Arial" pitchFamily="34" charset="0"/>
              </a:rPr>
              <a:t> Components</a:t>
            </a:r>
          </a:p>
          <a:p>
            <a:pPr algn="just">
              <a:buFont typeface="Arial" pitchFamily="34" charset="0"/>
              <a:buChar char="•"/>
            </a:pPr>
            <a:endParaRPr lang="en-ZA" dirty="0" smtClean="0">
              <a:latin typeface="Arial" pitchFamily="34" charset="0"/>
              <a:cs typeface="Arial" pitchFamily="34" charset="0"/>
            </a:endParaRPr>
          </a:p>
          <a:p>
            <a:pPr algn="just">
              <a:buFont typeface="Wingdings" pitchFamily="2" charset="2"/>
              <a:buChar char="q"/>
            </a:pPr>
            <a:r>
              <a:rPr lang="en-ZA" dirty="0" smtClean="0">
                <a:latin typeface="Arial" pitchFamily="34" charset="0"/>
                <a:cs typeface="Arial" pitchFamily="34" charset="0"/>
              </a:rPr>
              <a:t> Who works it? - Intelligent Evolution</a:t>
            </a:r>
          </a:p>
          <a:p>
            <a:pPr lvl="1" algn="just">
              <a:buFont typeface="Wingdings" pitchFamily="2" charset="2"/>
              <a:buChar char="q"/>
            </a:pPr>
            <a:endParaRPr lang="en-ZA" dirty="0" smtClean="0">
              <a:latin typeface="Arial" pitchFamily="34" charset="0"/>
              <a:cs typeface="Arial" pitchFamily="34" charset="0"/>
            </a:endParaRPr>
          </a:p>
          <a:p>
            <a:pPr lvl="1" algn="just">
              <a:buFont typeface="Wingdings" pitchFamily="2" charset="2"/>
              <a:buChar char="q"/>
            </a:pPr>
            <a:r>
              <a:rPr lang="en-ZA" dirty="0" smtClean="0">
                <a:latin typeface="Arial" pitchFamily="34" charset="0"/>
                <a:cs typeface="Arial" pitchFamily="34" charset="0"/>
              </a:rPr>
              <a:t> Example: Babson </a:t>
            </a:r>
          </a:p>
          <a:p>
            <a:pPr algn="just">
              <a:buFont typeface="Arial" pitchFamily="34" charset="0"/>
              <a:buChar char="•"/>
            </a:pPr>
            <a:endParaRPr lang="en-ZA" dirty="0" smtClean="0">
              <a:latin typeface="Arial" pitchFamily="34" charset="0"/>
              <a:cs typeface="Arial" pitchFamily="34" charset="0"/>
            </a:endParaRPr>
          </a:p>
          <a:p>
            <a:pPr algn="just">
              <a:buFont typeface="Wingdings" pitchFamily="2" charset="2"/>
              <a:buChar char="q"/>
            </a:pPr>
            <a:r>
              <a:rPr lang="en-ZA" dirty="0" smtClean="0">
                <a:latin typeface="Arial" pitchFamily="34" charset="0"/>
                <a:cs typeface="Arial" pitchFamily="34" charset="0"/>
              </a:rPr>
              <a:t>Case Study – ECITI </a:t>
            </a:r>
          </a:p>
          <a:p>
            <a:pPr algn="just">
              <a:buFont typeface="Arial" pitchFamily="34" charset="0"/>
              <a:buChar char="•"/>
            </a:pPr>
            <a:endParaRPr lang="en-ZA" dirty="0" smtClean="0">
              <a:latin typeface="Arial" pitchFamily="34" charset="0"/>
              <a:cs typeface="Arial" pitchFamily="34" charset="0"/>
            </a:endParaRPr>
          </a:p>
          <a:p>
            <a:pPr algn="just">
              <a:buFont typeface="Wingdings" pitchFamily="2" charset="2"/>
              <a:buChar char="q"/>
            </a:pPr>
            <a:r>
              <a:rPr lang="en-ZA" dirty="0" smtClean="0">
                <a:latin typeface="Arial" pitchFamily="34" charset="0"/>
                <a:cs typeface="Arial" pitchFamily="34" charset="0"/>
              </a:rPr>
              <a:t>Closing Remarks  </a:t>
            </a:r>
          </a:p>
          <a:p>
            <a:pPr algn="just">
              <a:buFont typeface="Arial" pitchFamily="34" charset="0"/>
              <a:buChar char="•"/>
            </a:pPr>
            <a:endParaRPr lang="en-ZA" dirty="0" smtClean="0">
              <a:latin typeface="Arial" pitchFamily="34" charset="0"/>
              <a:cs typeface="Arial" pitchFamily="34" charset="0"/>
            </a:endParaRPr>
          </a:p>
          <a:p>
            <a:pPr algn="just">
              <a:buFont typeface="Arial" pitchFamily="34" charset="0"/>
              <a:buChar char="•"/>
            </a:pPr>
            <a:endParaRPr lang="en-ZA" dirty="0" smtClean="0">
              <a:latin typeface="Arial" pitchFamily="34" charset="0"/>
              <a:cs typeface="Arial" pitchFamily="34" charset="0"/>
            </a:endParaRPr>
          </a:p>
          <a:p>
            <a:pPr algn="just">
              <a:buFont typeface="Arial" pitchFamily="34" charset="0"/>
              <a:buChar char="•"/>
            </a:pPr>
            <a:endParaRPr lang="en-ZA" dirty="0" smtClean="0">
              <a:latin typeface="Arial" pitchFamily="34" charset="0"/>
              <a:cs typeface="Arial" pitchFamily="34" charset="0"/>
            </a:endParaRPr>
          </a:p>
          <a:p>
            <a:pPr algn="just">
              <a:buFont typeface="Arial" pitchFamily="34" charset="0"/>
              <a:buChar char="•"/>
            </a:pPr>
            <a:endParaRPr lang="en-ZA" dirty="0" smtClean="0">
              <a:latin typeface="Arial" pitchFamily="34" charset="0"/>
              <a:cs typeface="Arial" pitchFamily="34" charset="0"/>
            </a:endParaRPr>
          </a:p>
          <a:p>
            <a:endParaRPr lang="en-ZA"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2000"/>
                                        <p:tgtEl>
                                          <p:spTgt spid="8">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2000"/>
                                        <p:tgtEl>
                                          <p:spTgt spid="8">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7" end="7"/>
                                            </p:txEl>
                                          </p:spTgt>
                                        </p:tgtEl>
                                        <p:attrNameLst>
                                          <p:attrName>style.visibility</p:attrName>
                                        </p:attrNameLst>
                                      </p:cBhvr>
                                      <p:to>
                                        <p:strVal val="visible"/>
                                      </p:to>
                                    </p:set>
                                    <p:animEffect transition="in" filter="fade">
                                      <p:cBhvr>
                                        <p:cTn id="18" dur="2000"/>
                                        <p:tgtEl>
                                          <p:spTgt spid="8">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animEffect transition="in" filter="fade">
                                      <p:cBhvr>
                                        <p:cTn id="21" dur="2000"/>
                                        <p:tgtEl>
                                          <p:spTgt spid="8">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11" end="11"/>
                                            </p:txEl>
                                          </p:spTgt>
                                        </p:tgtEl>
                                        <p:attrNameLst>
                                          <p:attrName>style.visibility</p:attrName>
                                        </p:attrNameLst>
                                      </p:cBhvr>
                                      <p:to>
                                        <p:strVal val="visible"/>
                                      </p:to>
                                    </p:set>
                                    <p:animEffect transition="in" filter="fade">
                                      <p:cBhvr>
                                        <p:cTn id="26" dur="2000"/>
                                        <p:tgtEl>
                                          <p:spTgt spid="8">
                                            <p:txEl>
                                              <p:pRg st="11" end="1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13" end="13"/>
                                            </p:txEl>
                                          </p:spTgt>
                                        </p:tgtEl>
                                        <p:attrNameLst>
                                          <p:attrName>style.visibility</p:attrName>
                                        </p:attrNameLst>
                                      </p:cBhvr>
                                      <p:to>
                                        <p:strVal val="visible"/>
                                      </p:to>
                                    </p:set>
                                    <p:animEffect transition="in" filter="fade">
                                      <p:cBhvr>
                                        <p:cTn id="29" dur="2000"/>
                                        <p:tgtEl>
                                          <p:spTgt spid="8">
                                            <p:txEl>
                                              <p:pRg st="13" end="1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15" end="15"/>
                                            </p:txEl>
                                          </p:spTgt>
                                        </p:tgtEl>
                                        <p:attrNameLst>
                                          <p:attrName>style.visibility</p:attrName>
                                        </p:attrNameLst>
                                      </p:cBhvr>
                                      <p:to>
                                        <p:strVal val="visible"/>
                                      </p:to>
                                    </p:set>
                                    <p:animEffect transition="in" filter="fade">
                                      <p:cBhvr>
                                        <p:cTn id="34" dur="2000"/>
                                        <p:tgtEl>
                                          <p:spTgt spid="8">
                                            <p:txEl>
                                              <p:pRg st="15" end="1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17" end="17"/>
                                            </p:txEl>
                                          </p:spTgt>
                                        </p:tgtEl>
                                        <p:attrNameLst>
                                          <p:attrName>style.visibility</p:attrName>
                                        </p:attrNameLst>
                                      </p:cBhvr>
                                      <p:to>
                                        <p:strVal val="visible"/>
                                      </p:to>
                                    </p:set>
                                    <p:animEffect transition="in" filter="fade">
                                      <p:cBhvr>
                                        <p:cTn id="39" dur="2000"/>
                                        <p:tgtEl>
                                          <p:spTgt spid="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521" y="273050"/>
            <a:ext cx="3096344" cy="1162050"/>
          </a:xfrm>
        </p:spPr>
        <p:txBody>
          <a:bodyPr>
            <a:noAutofit/>
          </a:bodyPr>
          <a:lstStyle/>
          <a:p>
            <a:pPr algn="ctr"/>
            <a:r>
              <a:rPr lang="en-ZA" sz="2400" dirty="0" smtClean="0">
                <a:solidFill>
                  <a:schemeClr val="bg1">
                    <a:lumMod val="65000"/>
                  </a:schemeClr>
                </a:solidFill>
                <a:latin typeface="Arial" pitchFamily="34" charset="0"/>
                <a:cs typeface="Arial" pitchFamily="34" charset="0"/>
              </a:rPr>
              <a:t>Entrepreneurship Ecosystem domains</a:t>
            </a:r>
            <a:endParaRPr lang="en-ZA" sz="2400" dirty="0">
              <a:solidFill>
                <a:schemeClr val="bg1">
                  <a:lumMod val="65000"/>
                </a:schemeClr>
              </a:solidFill>
              <a:latin typeface="Arial" pitchFamily="34" charset="0"/>
              <a:cs typeface="Arial" pitchFamily="34" charset="0"/>
            </a:endParaRPr>
          </a:p>
        </p:txBody>
      </p:sp>
      <p:sp>
        <p:nvSpPr>
          <p:cNvPr id="8" name="Text Placeholder 7"/>
          <p:cNvSpPr>
            <a:spLocks noGrp="1"/>
          </p:cNvSpPr>
          <p:nvPr>
            <p:ph type="body" sz="half" idx="2"/>
          </p:nvPr>
        </p:nvSpPr>
        <p:spPr>
          <a:xfrm>
            <a:off x="457201" y="1435100"/>
            <a:ext cx="2674639" cy="5018236"/>
          </a:xfrm>
        </p:spPr>
        <p:txBody>
          <a:bodyPr>
            <a:normAutofit fontScale="85000" lnSpcReduction="20000"/>
          </a:bodyPr>
          <a:lstStyle/>
          <a:p>
            <a:pPr algn="just">
              <a:lnSpc>
                <a:spcPct val="170000"/>
              </a:lnSpc>
            </a:pPr>
            <a:r>
              <a:rPr lang="en-ZA" sz="1900" dirty="0" smtClean="0">
                <a:latin typeface="Arial" pitchFamily="34" charset="0"/>
                <a:cs typeface="Arial" pitchFamily="34" charset="0"/>
              </a:rPr>
              <a:t>The ECITI incubation service framework is implemented around </a:t>
            </a:r>
            <a:r>
              <a:rPr lang="en-ZA" sz="1900" u="sng" dirty="0" smtClean="0">
                <a:latin typeface="Arial" pitchFamily="34" charset="0"/>
                <a:cs typeface="Arial" pitchFamily="34" charset="0"/>
              </a:rPr>
              <a:t>entrepreneurship ecosystem methodology </a:t>
            </a:r>
          </a:p>
          <a:p>
            <a:pPr algn="just">
              <a:lnSpc>
                <a:spcPct val="170000"/>
              </a:lnSpc>
            </a:pPr>
            <a:r>
              <a:rPr lang="en-ZA" sz="1900" dirty="0" smtClean="0">
                <a:latin typeface="Arial" pitchFamily="34" charset="0"/>
                <a:cs typeface="Arial" pitchFamily="34" charset="0"/>
              </a:rPr>
              <a:t>which also aligns to the other strategic objectives of the ECITI through </a:t>
            </a:r>
          </a:p>
          <a:p>
            <a:endParaRPr lang="en-ZA" sz="2000" dirty="0" smtClean="0"/>
          </a:p>
          <a:p>
            <a:endParaRPr lang="en-ZA" sz="2000" dirty="0" smtClean="0"/>
          </a:p>
          <a:p>
            <a:endParaRPr lang="en-ZA" sz="2000" dirty="0" smtClean="0"/>
          </a:p>
          <a:p>
            <a:endParaRPr lang="en-ZA" sz="2000" dirty="0" smtClean="0"/>
          </a:p>
          <a:p>
            <a:pPr algn="just">
              <a:lnSpc>
                <a:spcPct val="150000"/>
              </a:lnSpc>
            </a:pPr>
            <a:endParaRPr lang="en-ZA" sz="1200" dirty="0" smtClean="0">
              <a:latin typeface="Arial" pitchFamily="34" charset="0"/>
              <a:cs typeface="Arial" pitchFamily="34" charset="0"/>
            </a:endParaRPr>
          </a:p>
          <a:p>
            <a:pPr algn="just">
              <a:lnSpc>
                <a:spcPct val="150000"/>
              </a:lnSpc>
            </a:pPr>
            <a:endParaRPr lang="en-ZA" sz="1200" dirty="0" smtClean="0">
              <a:latin typeface="Arial" pitchFamily="34" charset="0"/>
              <a:cs typeface="Arial" pitchFamily="34" charset="0"/>
            </a:endParaRPr>
          </a:p>
          <a:p>
            <a:pPr algn="just">
              <a:lnSpc>
                <a:spcPct val="150000"/>
              </a:lnSpc>
            </a:pPr>
            <a:r>
              <a:rPr lang="en-ZA" sz="1200" dirty="0" smtClean="0">
                <a:latin typeface="Arial" pitchFamily="34" charset="0"/>
                <a:cs typeface="Arial" pitchFamily="34" charset="0"/>
              </a:rPr>
              <a:t>© </a:t>
            </a:r>
            <a:r>
              <a:rPr lang="en-ZA" sz="1100" dirty="0" smtClean="0">
                <a:latin typeface="Arial" pitchFamily="34" charset="0"/>
                <a:cs typeface="Arial" pitchFamily="34" charset="0"/>
              </a:rPr>
              <a:t>Eastern Cape Information Technology Initiative</a:t>
            </a:r>
            <a:endParaRPr lang="en-ZA" sz="1200" dirty="0">
              <a:latin typeface="Arial" pitchFamily="34" charset="0"/>
              <a:cs typeface="Arial" pitchFamily="34" charset="0"/>
            </a:endParaRPr>
          </a:p>
        </p:txBody>
      </p:sp>
      <p:sp>
        <p:nvSpPr>
          <p:cNvPr id="4" name="TextBox 3"/>
          <p:cNvSpPr txBox="1"/>
          <p:nvPr/>
        </p:nvSpPr>
        <p:spPr>
          <a:xfrm>
            <a:off x="467544" y="1556792"/>
            <a:ext cx="8208912" cy="3139321"/>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2" cstate="print"/>
          <a:stretch>
            <a:fillRect/>
          </a:stretch>
        </p:blipFill>
        <p:spPr>
          <a:xfrm rot="5400000">
            <a:off x="7350837" y="2306347"/>
            <a:ext cx="2532904" cy="169698"/>
          </a:xfrm>
          <a:prstGeom prst="rect">
            <a:avLst/>
          </a:prstGeom>
        </p:spPr>
      </p:pic>
      <p:pic>
        <p:nvPicPr>
          <p:cNvPr id="13313" name="Picture 1"/>
          <p:cNvPicPr>
            <a:picLocks noChangeAspect="1" noChangeArrowheads="1"/>
          </p:cNvPicPr>
          <p:nvPr/>
        </p:nvPicPr>
        <p:blipFill>
          <a:blip r:embed="rId3" cstate="print"/>
          <a:srcRect/>
          <a:stretch>
            <a:fillRect/>
          </a:stretch>
        </p:blipFill>
        <p:spPr bwMode="auto">
          <a:xfrm>
            <a:off x="3059832" y="0"/>
            <a:ext cx="532859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atricia\Pictures\Ecosystem images\Policy2.jpg"/>
          <p:cNvPicPr>
            <a:picLocks noChangeAspect="1" noChangeArrowheads="1"/>
          </p:cNvPicPr>
          <p:nvPr/>
        </p:nvPicPr>
        <p:blipFill>
          <a:blip r:embed="rId2" cstate="print"/>
          <a:srcRect/>
          <a:stretch>
            <a:fillRect/>
          </a:stretch>
        </p:blipFill>
        <p:spPr bwMode="auto">
          <a:xfrm>
            <a:off x="3275856" y="0"/>
            <a:ext cx="2143125" cy="2143125"/>
          </a:xfrm>
          <a:prstGeom prst="rect">
            <a:avLst/>
          </a:prstGeom>
          <a:noFill/>
        </p:spPr>
      </p:pic>
      <p:pic>
        <p:nvPicPr>
          <p:cNvPr id="15" name="Content Placeholder 14" descr="pg1.jpg"/>
          <p:cNvPicPr>
            <a:picLocks noGrp="1" noChangeAspect="1"/>
          </p:cNvPicPr>
          <p:nvPr>
            <p:ph idx="1"/>
          </p:nvPr>
        </p:nvPicPr>
        <p:blipFill>
          <a:blip r:embed="rId3" cstate="print"/>
          <a:stretch>
            <a:fillRect/>
          </a:stretch>
        </p:blipFill>
        <p:spPr>
          <a:xfrm>
            <a:off x="29848" y="4077072"/>
            <a:ext cx="9114152" cy="2780928"/>
          </a:xfrm>
        </p:spPr>
      </p:pic>
      <p:sp>
        <p:nvSpPr>
          <p:cNvPr id="4" name="TextBox 3"/>
          <p:cNvSpPr txBox="1"/>
          <p:nvPr/>
        </p:nvSpPr>
        <p:spPr>
          <a:xfrm>
            <a:off x="539552" y="1556792"/>
            <a:ext cx="8208912" cy="3754874"/>
          </a:xfrm>
          <a:prstGeom prst="rect">
            <a:avLst/>
          </a:prstGeom>
          <a:noFill/>
        </p:spPr>
        <p:txBody>
          <a:bodyPr wrap="square" rtlCol="0">
            <a:spAutoFit/>
          </a:bodyPr>
          <a:lstStyle/>
          <a:p>
            <a:endParaRPr lang="en-ZA" dirty="0" smtClean="0">
              <a:latin typeface="CorporateSLight"/>
            </a:endParaRPr>
          </a:p>
          <a:p>
            <a:pPr>
              <a:lnSpc>
                <a:spcPct val="200000"/>
              </a:lnSpc>
            </a:pPr>
            <a:endParaRPr lang="en-ZA" sz="2000" b="1"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4" cstate="print"/>
          <a:stretch>
            <a:fillRect/>
          </a:stretch>
        </p:blipFill>
        <p:spPr>
          <a:xfrm rot="5400000">
            <a:off x="7350837" y="2306347"/>
            <a:ext cx="2532904" cy="169698"/>
          </a:xfrm>
          <a:prstGeom prst="rect">
            <a:avLst/>
          </a:prstGeom>
        </p:spPr>
      </p:pic>
      <p:sp>
        <p:nvSpPr>
          <p:cNvPr id="7" name="Rectangle 6"/>
          <p:cNvSpPr/>
          <p:nvPr/>
        </p:nvSpPr>
        <p:spPr>
          <a:xfrm>
            <a:off x="971600" y="1751618"/>
            <a:ext cx="6984776" cy="369332"/>
          </a:xfrm>
          <a:prstGeom prst="rect">
            <a:avLst/>
          </a:prstGeom>
        </p:spPr>
        <p:txBody>
          <a:bodyPr wrap="square">
            <a:spAutoFit/>
          </a:bodyPr>
          <a:lstStyle/>
          <a:p>
            <a:pPr marL="361950" indent="-361950" fontAlgn="auto">
              <a:spcBef>
                <a:spcPts val="0"/>
              </a:spcBef>
              <a:spcAft>
                <a:spcPts val="0"/>
              </a:spcAft>
              <a:defRPr/>
            </a:pPr>
            <a:endParaRPr lang="en-ZA" dirty="0">
              <a:latin typeface="CorporateSLight"/>
            </a:endParaRPr>
          </a:p>
        </p:txBody>
      </p:sp>
      <p:sp>
        <p:nvSpPr>
          <p:cNvPr id="8" name="Rectangle 7"/>
          <p:cNvSpPr/>
          <p:nvPr/>
        </p:nvSpPr>
        <p:spPr>
          <a:xfrm>
            <a:off x="3995936" y="3573016"/>
            <a:ext cx="3816424" cy="2446824"/>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endParaRPr lang="en-ZA" dirty="0" smtClean="0"/>
          </a:p>
          <a:p>
            <a:pPr algn="just">
              <a:lnSpc>
                <a:spcPct val="150000"/>
              </a:lnSpc>
            </a:pPr>
            <a:r>
              <a:rPr lang="en-ZA" b="1" dirty="0" smtClean="0">
                <a:latin typeface="Arial" pitchFamily="34" charset="0"/>
                <a:cs typeface="Arial" pitchFamily="34" charset="0"/>
              </a:rPr>
              <a:t>Culture – </a:t>
            </a:r>
            <a:r>
              <a:rPr lang="en-ZA" dirty="0" smtClean="0">
                <a:latin typeface="Arial" pitchFamily="34" charset="0"/>
                <a:cs typeface="Arial" pitchFamily="34" charset="0"/>
              </a:rPr>
              <a:t>engagement and advocacy of ideal cultural dynamics to support holistic entrepreneurship capacity development in the Eastern Cape </a:t>
            </a:r>
          </a:p>
        </p:txBody>
      </p:sp>
      <p:sp>
        <p:nvSpPr>
          <p:cNvPr id="11" name="TextBox 10"/>
          <p:cNvSpPr txBox="1"/>
          <p:nvPr/>
        </p:nvSpPr>
        <p:spPr>
          <a:xfrm>
            <a:off x="5148064" y="260648"/>
            <a:ext cx="3312368" cy="258532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ZA" b="1" dirty="0" smtClean="0">
                <a:latin typeface="Arial" pitchFamily="34" charset="0"/>
                <a:cs typeface="Arial" pitchFamily="34" charset="0"/>
              </a:rPr>
              <a:t>Policy – </a:t>
            </a:r>
            <a:r>
              <a:rPr lang="en-ZA" dirty="0" smtClean="0">
                <a:latin typeface="Arial" pitchFamily="34" charset="0"/>
                <a:cs typeface="Arial" pitchFamily="34" charset="0"/>
              </a:rPr>
              <a:t>entrepreneurship policy engagement at a national and provincial level in support of bridging the digital divide in the Eastern Cape through the use of ICT. </a:t>
            </a:r>
          </a:p>
        </p:txBody>
      </p:sp>
      <p:sp>
        <p:nvSpPr>
          <p:cNvPr id="17" name="Rectangle 16"/>
          <p:cNvSpPr/>
          <p:nvPr/>
        </p:nvSpPr>
        <p:spPr>
          <a:xfrm>
            <a:off x="179512" y="188640"/>
            <a:ext cx="3168352" cy="424731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n-ZA" b="1" dirty="0" smtClean="0">
                <a:latin typeface="Arial" pitchFamily="34" charset="0"/>
                <a:cs typeface="Arial" pitchFamily="34" charset="0"/>
              </a:rPr>
              <a:t>Finance – </a:t>
            </a:r>
            <a:r>
              <a:rPr lang="en-ZA" dirty="0" smtClean="0">
                <a:latin typeface="Arial" pitchFamily="34" charset="0"/>
                <a:cs typeface="Arial" pitchFamily="34" charset="0"/>
              </a:rPr>
              <a:t>mobilisation of financial and non-financial resources in support of entrepreneurship capacity development that increases business survival and sustainability rates through angel investing, venture capital, development finance and debt. </a:t>
            </a:r>
          </a:p>
        </p:txBody>
      </p:sp>
      <p:pic>
        <p:nvPicPr>
          <p:cNvPr id="2052" name="Picture 4" descr="C:\Users\Patricia\Pictures\Ecosystem images\your-south-african-currency.jpg"/>
          <p:cNvPicPr>
            <a:picLocks noChangeAspect="1" noChangeArrowheads="1"/>
          </p:cNvPicPr>
          <p:nvPr/>
        </p:nvPicPr>
        <p:blipFill>
          <a:blip r:embed="rId5" cstate="print"/>
          <a:srcRect/>
          <a:stretch>
            <a:fillRect/>
          </a:stretch>
        </p:blipFill>
        <p:spPr bwMode="auto">
          <a:xfrm>
            <a:off x="179512" y="4437112"/>
            <a:ext cx="3168352" cy="17281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pg1.jpg"/>
          <p:cNvPicPr>
            <a:picLocks noGrp="1" noChangeAspect="1"/>
          </p:cNvPicPr>
          <p:nvPr>
            <p:ph idx="1"/>
          </p:nvPr>
        </p:nvPicPr>
        <p:blipFill>
          <a:blip r:embed="rId2" cstate="print"/>
          <a:stretch>
            <a:fillRect/>
          </a:stretch>
        </p:blipFill>
        <p:spPr>
          <a:xfrm>
            <a:off x="29848" y="4077072"/>
            <a:ext cx="9114152" cy="2780928"/>
          </a:xfrm>
        </p:spPr>
      </p:pic>
      <p:sp>
        <p:nvSpPr>
          <p:cNvPr id="4" name="TextBox 3"/>
          <p:cNvSpPr txBox="1"/>
          <p:nvPr/>
        </p:nvSpPr>
        <p:spPr>
          <a:xfrm>
            <a:off x="467544" y="1556792"/>
            <a:ext cx="8208912" cy="3754874"/>
          </a:xfrm>
          <a:prstGeom prst="rect">
            <a:avLst/>
          </a:prstGeom>
          <a:noFill/>
        </p:spPr>
        <p:txBody>
          <a:bodyPr wrap="square" rtlCol="0">
            <a:spAutoFit/>
          </a:bodyPr>
          <a:lstStyle/>
          <a:p>
            <a:endParaRPr lang="en-ZA" dirty="0" smtClean="0">
              <a:latin typeface="CorporateSLight"/>
            </a:endParaRPr>
          </a:p>
          <a:p>
            <a:pPr>
              <a:lnSpc>
                <a:spcPct val="200000"/>
              </a:lnSpc>
            </a:pPr>
            <a:endParaRPr lang="en-ZA" sz="2000" b="1"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3" cstate="print"/>
          <a:stretch>
            <a:fillRect/>
          </a:stretch>
        </p:blipFill>
        <p:spPr>
          <a:xfrm rot="5400000">
            <a:off x="7350837" y="2306347"/>
            <a:ext cx="2532904" cy="169698"/>
          </a:xfrm>
          <a:prstGeom prst="rect">
            <a:avLst/>
          </a:prstGeom>
        </p:spPr>
      </p:pic>
      <p:sp>
        <p:nvSpPr>
          <p:cNvPr id="11" name="TextBox 10"/>
          <p:cNvSpPr txBox="1"/>
          <p:nvPr/>
        </p:nvSpPr>
        <p:spPr>
          <a:xfrm>
            <a:off x="3491880" y="188640"/>
            <a:ext cx="4752528" cy="424731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lnSpc>
                <a:spcPct val="150000"/>
              </a:lnSpc>
            </a:pPr>
            <a:r>
              <a:rPr lang="en-ZA" b="1" dirty="0" smtClean="0">
                <a:latin typeface="Arial" pitchFamily="34" charset="0"/>
                <a:cs typeface="Arial" pitchFamily="34" charset="0"/>
              </a:rPr>
              <a:t>Human Capital – </a:t>
            </a:r>
            <a:r>
              <a:rPr lang="en-ZA" dirty="0" smtClean="0">
                <a:latin typeface="Arial" pitchFamily="34" charset="0"/>
                <a:cs typeface="Arial" pitchFamily="34" charset="0"/>
              </a:rPr>
              <a:t>strategic partnerships and active engagement with educational institutions to include entrepreneurship training and development in curricula offerings. Active and ongoing sourcing of entrepreneurship skills training and development offerings for ECITI customers. Internal human capital capacity building to best serves the Eastern Cape and ECITI strategic objectives. </a:t>
            </a:r>
          </a:p>
        </p:txBody>
      </p:sp>
      <p:sp>
        <p:nvSpPr>
          <p:cNvPr id="13" name="TextBox 12"/>
          <p:cNvSpPr txBox="1"/>
          <p:nvPr/>
        </p:nvSpPr>
        <p:spPr>
          <a:xfrm>
            <a:off x="179512" y="0"/>
            <a:ext cx="1261371" cy="369332"/>
          </a:xfrm>
          <a:prstGeom prst="rect">
            <a:avLst/>
          </a:prstGeom>
          <a:noFill/>
        </p:spPr>
        <p:txBody>
          <a:bodyPr wrap="none" rtlCol="0">
            <a:spAutoFit/>
          </a:bodyPr>
          <a:lstStyle/>
          <a:p>
            <a:r>
              <a:rPr lang="en-ZA" dirty="0" smtClean="0"/>
              <a:t>Features ….</a:t>
            </a:r>
            <a:endParaRPr lang="en-ZA" dirty="0"/>
          </a:p>
        </p:txBody>
      </p:sp>
      <p:sp>
        <p:nvSpPr>
          <p:cNvPr id="17" name="Rectangle 16"/>
          <p:cNvSpPr/>
          <p:nvPr/>
        </p:nvSpPr>
        <p:spPr>
          <a:xfrm>
            <a:off x="179512" y="404664"/>
            <a:ext cx="3168352" cy="4611519"/>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en-ZA" b="1" dirty="0" smtClean="0">
                <a:latin typeface="Arial" pitchFamily="34" charset="0"/>
                <a:cs typeface="Arial" pitchFamily="34" charset="0"/>
              </a:rPr>
              <a:t>Support – </a:t>
            </a:r>
            <a:r>
              <a:rPr lang="en-ZA" dirty="0" smtClean="0">
                <a:latin typeface="Arial" pitchFamily="34" charset="0"/>
                <a:cs typeface="Arial" pitchFamily="34" charset="0"/>
              </a:rPr>
              <a:t>collaboration with other support structures and organisations including incubators and incubation service providers, business support services such as legal, accounting, investment banking and academic institutions to offer support services and networks in the Eastern Cape </a:t>
            </a:r>
          </a:p>
        </p:txBody>
      </p:sp>
      <p:sp>
        <p:nvSpPr>
          <p:cNvPr id="8" name="Rectangle 7"/>
          <p:cNvSpPr/>
          <p:nvPr/>
        </p:nvSpPr>
        <p:spPr>
          <a:xfrm>
            <a:off x="2051720" y="4581128"/>
            <a:ext cx="5616624" cy="1615827"/>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endParaRPr lang="en-ZA" dirty="0" smtClean="0"/>
          </a:p>
          <a:p>
            <a:pPr algn="just">
              <a:lnSpc>
                <a:spcPct val="150000"/>
              </a:lnSpc>
            </a:pPr>
            <a:r>
              <a:rPr lang="en-ZA" b="1" dirty="0" smtClean="0"/>
              <a:t>Markets – </a:t>
            </a:r>
            <a:r>
              <a:rPr lang="en-ZA" dirty="0" smtClean="0">
                <a:latin typeface="Arial" pitchFamily="34" charset="0"/>
                <a:cs typeface="Arial" pitchFamily="34" charset="0"/>
              </a:rPr>
              <a:t>ongoing</a:t>
            </a:r>
            <a:r>
              <a:rPr lang="en-ZA" dirty="0" smtClean="0"/>
              <a:t> engagement on all frontiers to create and promote deep level access to markets beyond the local environment for company products and services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idx="4294967295"/>
          </p:nvPr>
        </p:nvSpPr>
        <p:spPr/>
        <p:txBody>
          <a:bodyPr>
            <a:normAutofit/>
          </a:bodyPr>
          <a:lstStyle/>
          <a:p>
            <a:pPr algn="ctr"/>
            <a:r>
              <a:rPr lang="en-US" sz="2800" dirty="0">
                <a:solidFill>
                  <a:schemeClr val="bg1">
                    <a:lumMod val="65000"/>
                  </a:schemeClr>
                </a:solidFill>
                <a:latin typeface="Arial" pitchFamily="34" charset="0"/>
                <a:cs typeface="Arial" pitchFamily="34" charset="0"/>
              </a:rPr>
              <a:t>Incubating </a:t>
            </a:r>
            <a:r>
              <a:rPr lang="en-US" sz="2800" dirty="0" smtClean="0">
                <a:solidFill>
                  <a:schemeClr val="bg1">
                    <a:lumMod val="65000"/>
                  </a:schemeClr>
                </a:solidFill>
                <a:latin typeface="Arial" pitchFamily="34" charset="0"/>
                <a:cs typeface="Arial" pitchFamily="34" charset="0"/>
              </a:rPr>
              <a:t>Model</a:t>
            </a:r>
            <a:endParaRPr lang="zh-CN" altLang="en-US" sz="2800" dirty="0">
              <a:solidFill>
                <a:schemeClr val="bg1">
                  <a:lumMod val="65000"/>
                </a:schemeClr>
              </a:solidFill>
              <a:latin typeface="Arial" pitchFamily="34" charset="0"/>
              <a:cs typeface="Arial" pitchFamily="34" charset="0"/>
            </a:endParaRPr>
          </a:p>
        </p:txBody>
      </p:sp>
      <p:sp>
        <p:nvSpPr>
          <p:cNvPr id="19459" name="Oval 22"/>
          <p:cNvSpPr>
            <a:spLocks noChangeArrowheads="1"/>
          </p:cNvSpPr>
          <p:nvPr/>
        </p:nvSpPr>
        <p:spPr bwMode="auto">
          <a:xfrm>
            <a:off x="1187450" y="1268413"/>
            <a:ext cx="1728788" cy="792162"/>
          </a:xfrm>
          <a:prstGeom prst="ellipse">
            <a:avLst/>
          </a:prstGeom>
          <a:solidFill>
            <a:srgbClr val="003300"/>
          </a:solidFill>
          <a:ln w="9525">
            <a:solidFill>
              <a:schemeClr val="tx1"/>
            </a:solidFill>
            <a:round/>
            <a:headEnd/>
            <a:tailEnd/>
          </a:ln>
        </p:spPr>
        <p:txBody>
          <a:bodyPr anchor="ctr"/>
          <a:lstStyle/>
          <a:p>
            <a:endParaRPr lang="zh-CN" altLang="en-US"/>
          </a:p>
        </p:txBody>
      </p:sp>
      <p:sp>
        <p:nvSpPr>
          <p:cNvPr id="19460" name="Text Box 23"/>
          <p:cNvSpPr txBox="1">
            <a:spLocks noChangeArrowheads="1"/>
          </p:cNvSpPr>
          <p:nvPr/>
        </p:nvSpPr>
        <p:spPr bwMode="auto">
          <a:xfrm>
            <a:off x="1403350" y="1341438"/>
            <a:ext cx="750526" cy="400110"/>
          </a:xfrm>
          <a:prstGeom prst="rect">
            <a:avLst/>
          </a:prstGeom>
          <a:noFill/>
          <a:ln w="9525">
            <a:noFill/>
            <a:miter lim="800000"/>
            <a:headEnd/>
            <a:tailEnd/>
          </a:ln>
        </p:spPr>
        <p:txBody>
          <a:bodyPr wrap="none">
            <a:spAutoFit/>
          </a:bodyPr>
          <a:lstStyle/>
          <a:p>
            <a:r>
              <a:rPr lang="en-US" altLang="zh-CN" sz="2000" b="1" dirty="0" smtClean="0">
                <a:solidFill>
                  <a:srgbClr val="FF3300"/>
                </a:solidFill>
              </a:rPr>
              <a:t>Ideas</a:t>
            </a:r>
            <a:endParaRPr lang="zh-CN" altLang="en-US" sz="2000" b="1" dirty="0">
              <a:solidFill>
                <a:srgbClr val="FF3300"/>
              </a:solidFill>
            </a:endParaRPr>
          </a:p>
        </p:txBody>
      </p:sp>
      <p:sp>
        <p:nvSpPr>
          <p:cNvPr id="19461" name="Oval 24"/>
          <p:cNvSpPr>
            <a:spLocks noChangeArrowheads="1"/>
          </p:cNvSpPr>
          <p:nvPr/>
        </p:nvSpPr>
        <p:spPr bwMode="auto">
          <a:xfrm>
            <a:off x="3419872" y="1268760"/>
            <a:ext cx="1728787" cy="792162"/>
          </a:xfrm>
          <a:prstGeom prst="ellipse">
            <a:avLst/>
          </a:prstGeom>
          <a:solidFill>
            <a:srgbClr val="003300"/>
          </a:solidFill>
          <a:ln w="9525">
            <a:solidFill>
              <a:schemeClr val="tx1"/>
            </a:solidFill>
            <a:round/>
            <a:headEnd/>
            <a:tailEnd/>
          </a:ln>
        </p:spPr>
        <p:txBody>
          <a:bodyPr anchor="ctr"/>
          <a:lstStyle/>
          <a:p>
            <a:endParaRPr lang="zh-CN" altLang="en-US"/>
          </a:p>
        </p:txBody>
      </p:sp>
      <p:sp>
        <p:nvSpPr>
          <p:cNvPr id="19462" name="Text Box 25"/>
          <p:cNvSpPr txBox="1">
            <a:spLocks noChangeArrowheads="1"/>
          </p:cNvSpPr>
          <p:nvPr/>
        </p:nvSpPr>
        <p:spPr bwMode="auto">
          <a:xfrm>
            <a:off x="3419475" y="1341438"/>
            <a:ext cx="1566863" cy="706437"/>
          </a:xfrm>
          <a:prstGeom prst="rect">
            <a:avLst/>
          </a:prstGeom>
          <a:noFill/>
          <a:ln w="9525">
            <a:noFill/>
            <a:miter lim="800000"/>
            <a:headEnd/>
            <a:tailEnd/>
          </a:ln>
        </p:spPr>
        <p:txBody>
          <a:bodyPr wrap="none">
            <a:spAutoFit/>
          </a:bodyPr>
          <a:lstStyle/>
          <a:p>
            <a:r>
              <a:rPr lang="en-US" sz="2000" b="1" dirty="0">
                <a:solidFill>
                  <a:srgbClr val="FF3300"/>
                </a:solidFill>
              </a:rPr>
              <a:t>Incubating</a:t>
            </a:r>
          </a:p>
          <a:p>
            <a:r>
              <a:rPr lang="en-US" sz="2000" b="1" dirty="0">
                <a:solidFill>
                  <a:srgbClr val="FF3300"/>
                </a:solidFill>
              </a:rPr>
              <a:t>enterprises</a:t>
            </a:r>
            <a:endParaRPr lang="zh-CN" altLang="en-US" sz="2000" b="1" dirty="0">
              <a:solidFill>
                <a:srgbClr val="FF3300"/>
              </a:solidFill>
            </a:endParaRPr>
          </a:p>
        </p:txBody>
      </p:sp>
      <p:sp>
        <p:nvSpPr>
          <p:cNvPr id="19463" name="Oval 26"/>
          <p:cNvSpPr>
            <a:spLocks noChangeArrowheads="1"/>
          </p:cNvSpPr>
          <p:nvPr/>
        </p:nvSpPr>
        <p:spPr bwMode="auto">
          <a:xfrm>
            <a:off x="5724525" y="1268413"/>
            <a:ext cx="1727200" cy="792162"/>
          </a:xfrm>
          <a:prstGeom prst="ellipse">
            <a:avLst/>
          </a:prstGeom>
          <a:solidFill>
            <a:srgbClr val="003300"/>
          </a:solidFill>
          <a:ln w="9525">
            <a:solidFill>
              <a:schemeClr val="tx1"/>
            </a:solidFill>
            <a:round/>
            <a:headEnd/>
            <a:tailEnd/>
          </a:ln>
        </p:spPr>
        <p:txBody>
          <a:bodyPr anchor="ctr"/>
          <a:lstStyle/>
          <a:p>
            <a:endParaRPr lang="zh-CN" altLang="en-US"/>
          </a:p>
        </p:txBody>
      </p:sp>
      <p:sp>
        <p:nvSpPr>
          <p:cNvPr id="19464" name="Text Box 27"/>
          <p:cNvSpPr txBox="1">
            <a:spLocks noChangeArrowheads="1"/>
          </p:cNvSpPr>
          <p:nvPr/>
        </p:nvSpPr>
        <p:spPr bwMode="auto">
          <a:xfrm>
            <a:off x="6012160" y="1412776"/>
            <a:ext cx="1309205" cy="707886"/>
          </a:xfrm>
          <a:prstGeom prst="rect">
            <a:avLst/>
          </a:prstGeom>
          <a:noFill/>
          <a:ln w="9525">
            <a:noFill/>
            <a:miter lim="800000"/>
            <a:headEnd/>
            <a:tailEnd/>
          </a:ln>
        </p:spPr>
        <p:txBody>
          <a:bodyPr wrap="none">
            <a:spAutoFit/>
          </a:bodyPr>
          <a:lstStyle/>
          <a:p>
            <a:r>
              <a:rPr lang="en-US" sz="2000" b="1" dirty="0" smtClean="0">
                <a:solidFill>
                  <a:srgbClr val="FF3300"/>
                </a:solidFill>
              </a:rPr>
              <a:t>Support </a:t>
            </a:r>
            <a:endParaRPr lang="en-US" sz="2000" b="1" dirty="0">
              <a:solidFill>
                <a:srgbClr val="FF3300"/>
              </a:solidFill>
            </a:endParaRPr>
          </a:p>
          <a:p>
            <a:r>
              <a:rPr lang="en-US" altLang="zh-CN" sz="2000" b="1" dirty="0" smtClean="0">
                <a:solidFill>
                  <a:srgbClr val="FF3300"/>
                </a:solidFill>
              </a:rPr>
              <a:t>Graduates</a:t>
            </a:r>
            <a:endParaRPr lang="zh-CN" altLang="en-US" sz="2000" b="1" dirty="0">
              <a:solidFill>
                <a:srgbClr val="FF3300"/>
              </a:solidFill>
            </a:endParaRPr>
          </a:p>
        </p:txBody>
      </p:sp>
      <p:sp>
        <p:nvSpPr>
          <p:cNvPr id="19465" name="AutoShape 28"/>
          <p:cNvSpPr>
            <a:spLocks noChangeArrowheads="1"/>
          </p:cNvSpPr>
          <p:nvPr/>
        </p:nvSpPr>
        <p:spPr bwMode="auto">
          <a:xfrm>
            <a:off x="1763713" y="2132013"/>
            <a:ext cx="431800" cy="431800"/>
          </a:xfrm>
          <a:prstGeom prst="downArrow">
            <a:avLst>
              <a:gd name="adj1" fmla="val 50000"/>
              <a:gd name="adj2" fmla="val 25000"/>
            </a:avLst>
          </a:prstGeom>
          <a:solidFill>
            <a:srgbClr val="003300"/>
          </a:solidFill>
          <a:ln w="9525">
            <a:solidFill>
              <a:schemeClr val="tx1"/>
            </a:solidFill>
            <a:miter lim="800000"/>
            <a:headEnd/>
            <a:tailEnd/>
          </a:ln>
        </p:spPr>
        <p:txBody>
          <a:bodyPr vert="eaVert" anchor="ctr"/>
          <a:lstStyle/>
          <a:p>
            <a:endParaRPr lang="zh-CN" altLang="en-US"/>
          </a:p>
        </p:txBody>
      </p:sp>
      <p:sp>
        <p:nvSpPr>
          <p:cNvPr id="19466" name="AutoShape 29"/>
          <p:cNvSpPr>
            <a:spLocks noChangeArrowheads="1"/>
          </p:cNvSpPr>
          <p:nvPr/>
        </p:nvSpPr>
        <p:spPr bwMode="auto">
          <a:xfrm>
            <a:off x="4067175" y="2203450"/>
            <a:ext cx="360363" cy="720725"/>
          </a:xfrm>
          <a:prstGeom prst="downArrow">
            <a:avLst>
              <a:gd name="adj1" fmla="val 50000"/>
              <a:gd name="adj2" fmla="val 50000"/>
            </a:avLst>
          </a:prstGeom>
          <a:solidFill>
            <a:srgbClr val="003300"/>
          </a:solidFill>
          <a:ln w="9525">
            <a:solidFill>
              <a:schemeClr val="tx1"/>
            </a:solidFill>
            <a:miter lim="800000"/>
            <a:headEnd/>
            <a:tailEnd/>
          </a:ln>
        </p:spPr>
        <p:txBody>
          <a:bodyPr vert="eaVert" anchor="ctr"/>
          <a:lstStyle/>
          <a:p>
            <a:endParaRPr lang="zh-CN" altLang="en-US"/>
          </a:p>
        </p:txBody>
      </p:sp>
      <p:sp>
        <p:nvSpPr>
          <p:cNvPr id="19467" name="AutoShape 30"/>
          <p:cNvSpPr>
            <a:spLocks noChangeArrowheads="1"/>
          </p:cNvSpPr>
          <p:nvPr/>
        </p:nvSpPr>
        <p:spPr bwMode="auto">
          <a:xfrm>
            <a:off x="6516216" y="2132856"/>
            <a:ext cx="360363" cy="504825"/>
          </a:xfrm>
          <a:prstGeom prst="downArrow">
            <a:avLst>
              <a:gd name="adj1" fmla="val 50000"/>
              <a:gd name="adj2" fmla="val 35022"/>
            </a:avLst>
          </a:prstGeom>
          <a:solidFill>
            <a:srgbClr val="003300"/>
          </a:solidFill>
          <a:ln w="9525">
            <a:solidFill>
              <a:schemeClr val="tx1"/>
            </a:solidFill>
            <a:miter lim="800000"/>
            <a:headEnd/>
            <a:tailEnd/>
          </a:ln>
        </p:spPr>
        <p:txBody>
          <a:bodyPr vert="eaVert" anchor="ctr"/>
          <a:lstStyle/>
          <a:p>
            <a:endParaRPr lang="zh-CN" altLang="en-US"/>
          </a:p>
        </p:txBody>
      </p:sp>
      <p:sp>
        <p:nvSpPr>
          <p:cNvPr id="19468" name="Oval 2"/>
          <p:cNvSpPr>
            <a:spLocks noChangeArrowheads="1"/>
          </p:cNvSpPr>
          <p:nvPr/>
        </p:nvSpPr>
        <p:spPr bwMode="auto">
          <a:xfrm>
            <a:off x="2843808" y="2996952"/>
            <a:ext cx="2592387" cy="736600"/>
          </a:xfrm>
          <a:prstGeom prst="ellipse">
            <a:avLst/>
          </a:prstGeom>
          <a:solidFill>
            <a:srgbClr val="CCFFCC"/>
          </a:solidFill>
          <a:ln w="19050">
            <a:solidFill>
              <a:srgbClr val="FF0000"/>
            </a:solidFill>
            <a:round/>
            <a:headEnd/>
            <a:tailEnd/>
          </a:ln>
        </p:spPr>
        <p:txBody>
          <a:bodyPr anchor="ctr">
            <a:spAutoFit/>
          </a:bodyPr>
          <a:lstStyle/>
          <a:p>
            <a:endParaRPr lang="zh-CN" altLang="en-US" sz="2800" b="1">
              <a:effectLst>
                <a:outerShdw blurRad="38100" dist="38100" dir="2700000" algn="tl">
                  <a:srgbClr val="FFFFFF"/>
                </a:outerShdw>
              </a:effectLst>
              <a:latin typeface="Garamond" pitchFamily="18" charset="0"/>
              <a:ea typeface="楷体_GB2312" pitchFamily="1" charset="-122"/>
            </a:endParaRPr>
          </a:p>
        </p:txBody>
      </p:sp>
      <p:sp>
        <p:nvSpPr>
          <p:cNvPr id="19469" name="Oval 3"/>
          <p:cNvSpPr>
            <a:spLocks noChangeArrowheads="1"/>
          </p:cNvSpPr>
          <p:nvPr/>
        </p:nvSpPr>
        <p:spPr bwMode="auto">
          <a:xfrm>
            <a:off x="5508625" y="3141663"/>
            <a:ext cx="2921000" cy="519112"/>
          </a:xfrm>
          <a:prstGeom prst="ellipse">
            <a:avLst/>
          </a:prstGeom>
          <a:solidFill>
            <a:srgbClr val="00B0F0"/>
          </a:solidFill>
          <a:ln w="19050">
            <a:solidFill>
              <a:srgbClr val="6699FF"/>
            </a:solidFill>
            <a:round/>
            <a:headEnd/>
            <a:tailEnd/>
          </a:ln>
        </p:spPr>
        <p:txBody>
          <a:bodyPr anchor="ctr">
            <a:spAutoFit/>
          </a:bodyPr>
          <a:lstStyle/>
          <a:p>
            <a:endParaRPr lang="zh-CN" altLang="en-US"/>
          </a:p>
        </p:txBody>
      </p:sp>
      <p:sp>
        <p:nvSpPr>
          <p:cNvPr id="19470" name="Rectangle 6"/>
          <p:cNvSpPr>
            <a:spLocks noChangeArrowheads="1"/>
          </p:cNvSpPr>
          <p:nvPr/>
        </p:nvSpPr>
        <p:spPr bwMode="auto">
          <a:xfrm>
            <a:off x="5867400" y="3141663"/>
            <a:ext cx="2503488" cy="522287"/>
          </a:xfrm>
          <a:prstGeom prst="rect">
            <a:avLst/>
          </a:prstGeom>
          <a:noFill/>
          <a:ln w="9525">
            <a:noFill/>
            <a:miter lim="800000"/>
            <a:headEnd/>
            <a:tailEnd/>
          </a:ln>
        </p:spPr>
        <p:txBody>
          <a:bodyPr>
            <a:spAutoFit/>
          </a:bodyPr>
          <a:lstStyle/>
          <a:p>
            <a:r>
              <a:rPr lang="en-US" sz="2800" b="1" dirty="0">
                <a:solidFill>
                  <a:srgbClr val="FF0000"/>
                </a:solidFill>
                <a:effectLst>
                  <a:outerShdw blurRad="38100" dist="38100" dir="2700000" algn="tl">
                    <a:srgbClr val="C0C0C0"/>
                  </a:outerShdw>
                </a:effectLst>
                <a:latin typeface="Garamond" pitchFamily="18" charset="0"/>
              </a:rPr>
              <a:t>Accelerator</a:t>
            </a:r>
          </a:p>
        </p:txBody>
      </p:sp>
      <p:sp>
        <p:nvSpPr>
          <p:cNvPr id="19471" name="Rectangle 8"/>
          <p:cNvSpPr>
            <a:spLocks noChangeArrowheads="1"/>
          </p:cNvSpPr>
          <p:nvPr/>
        </p:nvSpPr>
        <p:spPr bwMode="auto">
          <a:xfrm>
            <a:off x="323850" y="4365625"/>
            <a:ext cx="2268538" cy="1169551"/>
          </a:xfrm>
          <a:prstGeom prst="rect">
            <a:avLst/>
          </a:prstGeom>
          <a:solidFill>
            <a:srgbClr val="FFFF66"/>
          </a:solidFill>
          <a:ln w="28575">
            <a:solidFill>
              <a:schemeClr val="accent1"/>
            </a:solidFill>
            <a:miter lim="800000"/>
            <a:headEnd/>
            <a:tailEnd/>
          </a:ln>
        </p:spPr>
        <p:txBody>
          <a:bodyPr>
            <a:spAutoFit/>
          </a:bodyPr>
          <a:lstStyle/>
          <a:p>
            <a:r>
              <a:rPr lang="en-US" sz="1400" b="1" dirty="0">
                <a:solidFill>
                  <a:srgbClr val="FF0000"/>
                </a:solidFill>
                <a:ea typeface="黑体" pitchFamily="49" charset="-122"/>
              </a:rPr>
              <a:t>Basis</a:t>
            </a:r>
          </a:p>
          <a:p>
            <a:r>
              <a:rPr lang="en-US" sz="1400" b="1" dirty="0">
                <a:solidFill>
                  <a:schemeClr val="accent2"/>
                </a:solidFill>
              </a:rPr>
              <a:t>1. Resource Analysis</a:t>
            </a:r>
          </a:p>
          <a:p>
            <a:r>
              <a:rPr lang="en-US" sz="1400" b="1" dirty="0" smtClean="0">
                <a:solidFill>
                  <a:schemeClr val="accent2"/>
                </a:solidFill>
              </a:rPr>
              <a:t>2.Feasibility &amp; Viability studies</a:t>
            </a:r>
            <a:endParaRPr lang="en-US" sz="1400" b="1" dirty="0">
              <a:solidFill>
                <a:schemeClr val="accent2"/>
              </a:solidFill>
            </a:endParaRPr>
          </a:p>
          <a:p>
            <a:r>
              <a:rPr lang="en-US" sz="1400" b="1" dirty="0">
                <a:solidFill>
                  <a:schemeClr val="accent2"/>
                </a:solidFill>
              </a:rPr>
              <a:t>3. </a:t>
            </a:r>
            <a:r>
              <a:rPr lang="en-US" sz="1400" b="1" dirty="0" smtClean="0">
                <a:solidFill>
                  <a:schemeClr val="accent2"/>
                </a:solidFill>
              </a:rPr>
              <a:t>Mentorship &amp; Guidance</a:t>
            </a:r>
            <a:endParaRPr lang="en-US" sz="1400" b="1" dirty="0">
              <a:solidFill>
                <a:schemeClr val="accent2"/>
              </a:solidFill>
            </a:endParaRPr>
          </a:p>
        </p:txBody>
      </p:sp>
      <p:sp>
        <p:nvSpPr>
          <p:cNvPr id="19472" name="Rectangle 9"/>
          <p:cNvSpPr>
            <a:spLocks noChangeArrowheads="1"/>
          </p:cNvSpPr>
          <p:nvPr/>
        </p:nvSpPr>
        <p:spPr bwMode="auto">
          <a:xfrm>
            <a:off x="3419475" y="3213100"/>
            <a:ext cx="1752600" cy="457200"/>
          </a:xfrm>
          <a:prstGeom prst="rect">
            <a:avLst/>
          </a:prstGeom>
          <a:noFill/>
          <a:ln w="9525">
            <a:noFill/>
            <a:miter lim="800000"/>
            <a:headEnd/>
            <a:tailEnd/>
          </a:ln>
        </p:spPr>
        <p:txBody>
          <a:bodyPr>
            <a:spAutoFit/>
          </a:bodyPr>
          <a:lstStyle/>
          <a:p>
            <a:r>
              <a:rPr lang="en-US" sz="2400" b="1" dirty="0">
                <a:solidFill>
                  <a:srgbClr val="FF0000"/>
                </a:solidFill>
                <a:latin typeface="黑体" pitchFamily="49" charset="-122"/>
                <a:ea typeface="黑体" pitchFamily="49" charset="-122"/>
              </a:rPr>
              <a:t>Incubator</a:t>
            </a:r>
          </a:p>
        </p:txBody>
      </p:sp>
      <p:sp>
        <p:nvSpPr>
          <p:cNvPr id="19473" name="Rectangle 10"/>
          <p:cNvSpPr>
            <a:spLocks noChangeArrowheads="1"/>
          </p:cNvSpPr>
          <p:nvPr/>
        </p:nvSpPr>
        <p:spPr bwMode="auto">
          <a:xfrm>
            <a:off x="2915816" y="5157192"/>
            <a:ext cx="2736304" cy="1600438"/>
          </a:xfrm>
          <a:prstGeom prst="rect">
            <a:avLst/>
          </a:prstGeom>
          <a:solidFill>
            <a:srgbClr val="CCFFCC"/>
          </a:solidFill>
          <a:ln w="28575">
            <a:solidFill>
              <a:schemeClr val="hlink"/>
            </a:solidFill>
            <a:miter lim="800000"/>
            <a:headEnd/>
            <a:tailEnd/>
          </a:ln>
        </p:spPr>
        <p:txBody>
          <a:bodyPr wrap="square">
            <a:spAutoFit/>
          </a:bodyPr>
          <a:lstStyle/>
          <a:p>
            <a:pPr marL="342900" indent="-342900"/>
            <a:r>
              <a:rPr lang="en-US" sz="1400" b="1" dirty="0">
                <a:solidFill>
                  <a:srgbClr val="FF0000"/>
                </a:solidFill>
                <a:ea typeface="黑体" pitchFamily="49" charset="-122"/>
              </a:rPr>
              <a:t>Ability</a:t>
            </a:r>
          </a:p>
          <a:p>
            <a:pPr marL="342900" indent="-342900"/>
            <a:r>
              <a:rPr lang="en-US" sz="1400" b="1" dirty="0" smtClean="0">
                <a:solidFill>
                  <a:schemeClr val="accent2"/>
                </a:solidFill>
              </a:rPr>
              <a:t>1.Business strategy and modeling</a:t>
            </a:r>
            <a:endParaRPr lang="en-US" sz="1400" b="1" dirty="0">
              <a:solidFill>
                <a:schemeClr val="accent2"/>
              </a:solidFill>
            </a:endParaRPr>
          </a:p>
          <a:p>
            <a:pPr marL="342900" indent="-342900"/>
            <a:r>
              <a:rPr lang="en-US" sz="1400" b="1" dirty="0" smtClean="0">
                <a:solidFill>
                  <a:schemeClr val="accent2"/>
                </a:solidFill>
              </a:rPr>
              <a:t>2. </a:t>
            </a:r>
            <a:r>
              <a:rPr lang="en-GB" sz="1400" b="1" dirty="0" smtClean="0">
                <a:solidFill>
                  <a:schemeClr val="accent2"/>
                </a:solidFill>
              </a:rPr>
              <a:t>Increased sustainable revenue streams</a:t>
            </a:r>
          </a:p>
          <a:p>
            <a:pPr marL="342900" indent="-342900"/>
            <a:r>
              <a:rPr lang="en-GB" sz="1400" b="1" dirty="0" smtClean="0">
                <a:solidFill>
                  <a:schemeClr val="accent2"/>
                </a:solidFill>
              </a:rPr>
              <a:t>3. Financial and Cash flow management</a:t>
            </a:r>
            <a:endParaRPr lang="en-US" sz="1400" b="1" dirty="0" smtClean="0">
              <a:solidFill>
                <a:schemeClr val="accent2"/>
              </a:solidFill>
            </a:endParaRPr>
          </a:p>
          <a:p>
            <a:pPr marL="342900" indent="-342900"/>
            <a:r>
              <a:rPr lang="en-US" sz="1400" b="1" dirty="0" smtClean="0">
                <a:solidFill>
                  <a:schemeClr val="accent2"/>
                </a:solidFill>
              </a:rPr>
              <a:t>3. Quality Management systems</a:t>
            </a:r>
            <a:endParaRPr lang="en-US" sz="1400" b="1" dirty="0">
              <a:solidFill>
                <a:schemeClr val="accent2"/>
              </a:solidFill>
            </a:endParaRPr>
          </a:p>
        </p:txBody>
      </p:sp>
      <p:sp>
        <p:nvSpPr>
          <p:cNvPr id="19474" name="AutoShape 11"/>
          <p:cNvSpPr>
            <a:spLocks noChangeArrowheads="1"/>
          </p:cNvSpPr>
          <p:nvPr/>
        </p:nvSpPr>
        <p:spPr bwMode="auto">
          <a:xfrm>
            <a:off x="4067944" y="3933056"/>
            <a:ext cx="304800" cy="1152525"/>
          </a:xfrm>
          <a:prstGeom prst="upArrow">
            <a:avLst>
              <a:gd name="adj1" fmla="val 30204"/>
              <a:gd name="adj2" fmla="val 378125"/>
            </a:avLst>
          </a:prstGeom>
          <a:solidFill>
            <a:srgbClr val="DAEDEF"/>
          </a:solidFill>
          <a:ln w="28575">
            <a:solidFill>
              <a:srgbClr val="6699FF"/>
            </a:solidFill>
            <a:miter lim="800000"/>
            <a:headEnd/>
            <a:tailEnd/>
          </a:ln>
        </p:spPr>
        <p:txBody>
          <a:bodyPr anchor="ctr">
            <a:spAutoFit/>
          </a:bodyPr>
          <a:lstStyle/>
          <a:p>
            <a:endParaRPr lang="zh-CN" altLang="en-US"/>
          </a:p>
        </p:txBody>
      </p:sp>
      <p:sp>
        <p:nvSpPr>
          <p:cNvPr id="19475" name="Rectangle 12"/>
          <p:cNvSpPr>
            <a:spLocks noChangeArrowheads="1"/>
          </p:cNvSpPr>
          <p:nvPr/>
        </p:nvSpPr>
        <p:spPr bwMode="auto">
          <a:xfrm>
            <a:off x="6084888" y="4365625"/>
            <a:ext cx="2508250" cy="954107"/>
          </a:xfrm>
          <a:prstGeom prst="rect">
            <a:avLst/>
          </a:prstGeom>
          <a:solidFill>
            <a:srgbClr val="FF3300"/>
          </a:solidFill>
          <a:ln w="28575">
            <a:solidFill>
              <a:srgbClr val="FF0000"/>
            </a:solidFill>
            <a:miter lim="800000"/>
            <a:headEnd/>
            <a:tailEnd/>
          </a:ln>
        </p:spPr>
        <p:txBody>
          <a:bodyPr>
            <a:spAutoFit/>
          </a:bodyPr>
          <a:lstStyle/>
          <a:p>
            <a:r>
              <a:rPr lang="en-US" sz="1400" b="1" dirty="0">
                <a:solidFill>
                  <a:schemeClr val="bg1"/>
                </a:solidFill>
                <a:ea typeface="黑体" pitchFamily="49" charset="-122"/>
              </a:rPr>
              <a:t>Extending</a:t>
            </a:r>
            <a:r>
              <a:rPr lang="zh-CN" altLang="en-US" sz="1400" b="1" dirty="0">
                <a:solidFill>
                  <a:schemeClr val="bg1"/>
                </a:solidFill>
                <a:ea typeface="黑体" pitchFamily="49" charset="-122"/>
              </a:rPr>
              <a:t>：</a:t>
            </a:r>
            <a:r>
              <a:rPr lang="zh-CN" altLang="en-US" sz="1400" dirty="0">
                <a:ea typeface="楷体_GB2312" pitchFamily="1" charset="-122"/>
              </a:rPr>
              <a:t> </a:t>
            </a:r>
          </a:p>
          <a:p>
            <a:r>
              <a:rPr lang="en-US" sz="1400" b="1" dirty="0" smtClean="0"/>
              <a:t>1.Financing/Investment</a:t>
            </a:r>
          </a:p>
          <a:p>
            <a:r>
              <a:rPr lang="en-US" sz="1400" b="1" dirty="0" smtClean="0"/>
              <a:t>2. Globalization </a:t>
            </a:r>
            <a:endParaRPr lang="en-US" sz="1400" b="1" dirty="0"/>
          </a:p>
          <a:p>
            <a:r>
              <a:rPr lang="en-US" sz="1400" b="1" dirty="0" smtClean="0"/>
              <a:t>3.Brand  Equity &amp; management </a:t>
            </a:r>
            <a:endParaRPr lang="en-US" sz="1400" b="1" dirty="0"/>
          </a:p>
        </p:txBody>
      </p:sp>
      <p:sp>
        <p:nvSpPr>
          <p:cNvPr id="19476" name="AutoShape 13"/>
          <p:cNvSpPr>
            <a:spLocks/>
          </p:cNvSpPr>
          <p:nvPr/>
        </p:nvSpPr>
        <p:spPr bwMode="auto">
          <a:xfrm flipH="1">
            <a:off x="6300788" y="3716338"/>
            <a:ext cx="609600" cy="533400"/>
          </a:xfrm>
          <a:custGeom>
            <a:avLst/>
            <a:gdLst>
              <a:gd name="T0" fmla="*/ 0 w 21600"/>
              <a:gd name="T1" fmla="*/ 14305 h 21600"/>
              <a:gd name="T2" fmla="*/ 18563 w 21600"/>
              <a:gd name="T3" fmla="*/ 21600 h 21600"/>
            </a:gdLst>
            <a:ahLst/>
            <a:cxnLst>
              <a:cxn ang="0">
                <a:pos x="15429" y="0"/>
              </a:cxn>
              <a:cxn ang="0">
                <a:pos x="9257" y="7200"/>
              </a:cxn>
              <a:cxn ang="0">
                <a:pos x="12294" y="7200"/>
              </a:cxn>
              <a:cxn ang="0">
                <a:pos x="12294" y="14305"/>
              </a:cxn>
              <a:cxn ang="0">
                <a:pos x="0" y="14305"/>
              </a:cxn>
              <a:cxn ang="0">
                <a:pos x="0" y="21600"/>
              </a:cxn>
              <a:cxn ang="0">
                <a:pos x="18563" y="21600"/>
              </a:cxn>
              <a:cxn ang="0">
                <a:pos x="18563" y="7200"/>
              </a:cxn>
              <a:cxn ang="0">
                <a:pos x="21600" y="7200"/>
              </a:cxn>
            </a:cxnLst>
            <a:rect l="T0" t="T1" r="T2" b="T3"/>
            <a:pathLst>
              <a:path w="21600" h="21600">
                <a:moveTo>
                  <a:pt x="15429" y="0"/>
                </a:moveTo>
                <a:lnTo>
                  <a:pt x="9257" y="7200"/>
                </a:lnTo>
                <a:lnTo>
                  <a:pt x="12294" y="7200"/>
                </a:lnTo>
                <a:lnTo>
                  <a:pt x="12294" y="14305"/>
                </a:lnTo>
                <a:lnTo>
                  <a:pt x="0" y="14305"/>
                </a:lnTo>
                <a:lnTo>
                  <a:pt x="0" y="21600"/>
                </a:lnTo>
                <a:lnTo>
                  <a:pt x="18563" y="21600"/>
                </a:lnTo>
                <a:lnTo>
                  <a:pt x="18563" y="7200"/>
                </a:lnTo>
                <a:lnTo>
                  <a:pt x="21600" y="7200"/>
                </a:lnTo>
                <a:close/>
              </a:path>
            </a:pathLst>
          </a:custGeom>
          <a:solidFill>
            <a:srgbClr val="FF3300"/>
          </a:solidFill>
          <a:ln w="28575" cmpd="sng">
            <a:solidFill>
              <a:schemeClr val="tx1"/>
            </a:solidFill>
            <a:round/>
            <a:headEnd/>
            <a:tailEnd/>
          </a:ln>
        </p:spPr>
        <p:txBody>
          <a:bodyPr anchor="ctr">
            <a:spAutoFit/>
          </a:bodyPr>
          <a:lstStyle/>
          <a:p>
            <a:endParaRPr lang="en-ZA"/>
          </a:p>
        </p:txBody>
      </p:sp>
      <p:sp>
        <p:nvSpPr>
          <p:cNvPr id="19477" name="AutoShape 14"/>
          <p:cNvSpPr>
            <a:spLocks/>
          </p:cNvSpPr>
          <p:nvPr/>
        </p:nvSpPr>
        <p:spPr bwMode="auto">
          <a:xfrm>
            <a:off x="395288" y="3860800"/>
            <a:ext cx="1327150" cy="503238"/>
          </a:xfrm>
          <a:custGeom>
            <a:avLst/>
            <a:gdLst>
              <a:gd name="T0" fmla="*/ 12427 w 21600"/>
              <a:gd name="T1" fmla="*/ 2912 h 21600"/>
              <a:gd name="T2" fmla="*/ 18217 w 21600"/>
              <a:gd name="T3" fmla="*/ 9246 h 21600"/>
            </a:gdLst>
            <a:ahLst/>
            <a:cxnLst>
              <a:cxn ang="0">
                <a:pos x="21600" y="6079"/>
              </a:cxn>
              <a:cxn ang="0">
                <a:pos x="15107" y="0"/>
              </a:cxn>
              <a:cxn ang="0">
                <a:pos x="15107" y="2912"/>
              </a:cxn>
              <a:cxn ang="0">
                <a:pos x="12427" y="2912"/>
              </a:cxn>
              <a:cxn ang="0">
                <a:pos x="0" y="12158"/>
              </a:cxn>
              <a:cxn ang="0">
                <a:pos x="0" y="21600"/>
              </a:cxn>
              <a:cxn ang="0">
                <a:pos x="6474" y="21600"/>
              </a:cxn>
              <a:cxn ang="0">
                <a:pos x="6474" y="12158"/>
              </a:cxn>
              <a:cxn ang="0">
                <a:pos x="12427" y="9246"/>
              </a:cxn>
              <a:cxn ang="0">
                <a:pos x="15107" y="9246"/>
              </a:cxn>
              <a:cxn ang="0">
                <a:pos x="15107" y="12158"/>
              </a:cxn>
            </a:cxnLst>
            <a:rect l="T0" t="T1" r="T2" b="T3"/>
            <a:pathLst>
              <a:path w="21600" h="21600">
                <a:moveTo>
                  <a:pt x="21600" y="6079"/>
                </a:moveTo>
                <a:lnTo>
                  <a:pt x="15107" y="0"/>
                </a:lnTo>
                <a:lnTo>
                  <a:pt x="15107"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07" y="9246"/>
                </a:lnTo>
                <a:lnTo>
                  <a:pt x="15107" y="12158"/>
                </a:lnTo>
                <a:close/>
              </a:path>
            </a:pathLst>
          </a:custGeom>
          <a:solidFill>
            <a:srgbClr val="FFFF66"/>
          </a:solidFill>
          <a:ln w="28575" cmpd="sng">
            <a:solidFill>
              <a:schemeClr val="accent1"/>
            </a:solidFill>
            <a:round/>
            <a:headEnd/>
            <a:tailEnd/>
          </a:ln>
        </p:spPr>
        <p:txBody>
          <a:bodyPr anchor="ctr">
            <a:spAutoFit/>
          </a:bodyPr>
          <a:lstStyle/>
          <a:p>
            <a:endParaRPr lang="en-ZA"/>
          </a:p>
        </p:txBody>
      </p:sp>
      <p:sp>
        <p:nvSpPr>
          <p:cNvPr id="19478" name="Rectangle 15"/>
          <p:cNvSpPr>
            <a:spLocks noChangeArrowheads="1"/>
          </p:cNvSpPr>
          <p:nvPr/>
        </p:nvSpPr>
        <p:spPr bwMode="auto">
          <a:xfrm>
            <a:off x="755650" y="2636838"/>
            <a:ext cx="8131175" cy="396875"/>
          </a:xfrm>
          <a:prstGeom prst="rect">
            <a:avLst/>
          </a:prstGeom>
          <a:noFill/>
          <a:ln w="9525">
            <a:noFill/>
            <a:miter lim="800000"/>
            <a:headEnd/>
            <a:tailEnd/>
          </a:ln>
        </p:spPr>
        <p:txBody>
          <a:bodyPr>
            <a:spAutoFit/>
          </a:bodyPr>
          <a:lstStyle/>
          <a:p>
            <a:r>
              <a:rPr lang="zh-CN" altLang="en-US" sz="2000" b="1" dirty="0">
                <a:solidFill>
                  <a:schemeClr val="accent6">
                    <a:lumMod val="75000"/>
                  </a:schemeClr>
                </a:solidFill>
                <a:latin typeface="Garamond" pitchFamily="18" charset="0"/>
                <a:ea typeface="华文新魏" pitchFamily="2" charset="-122"/>
              </a:rPr>
              <a:t>          </a:t>
            </a:r>
            <a:r>
              <a:rPr lang="en-US" sz="2000" b="1" dirty="0">
                <a:solidFill>
                  <a:schemeClr val="accent6">
                    <a:lumMod val="75000"/>
                  </a:schemeClr>
                </a:solidFill>
                <a:latin typeface="Garamond" pitchFamily="18" charset="0"/>
                <a:ea typeface="华文新魏" pitchFamily="2" charset="-122"/>
              </a:rPr>
              <a:t>Start-up             Grow            Mature                  </a:t>
            </a:r>
          </a:p>
        </p:txBody>
      </p:sp>
      <p:sp>
        <p:nvSpPr>
          <p:cNvPr id="19479" name="Oval 24"/>
          <p:cNvSpPr>
            <a:spLocks noChangeArrowheads="1"/>
          </p:cNvSpPr>
          <p:nvPr/>
        </p:nvSpPr>
        <p:spPr bwMode="auto">
          <a:xfrm>
            <a:off x="683568" y="3011498"/>
            <a:ext cx="1944215" cy="822305"/>
          </a:xfrm>
          <a:prstGeom prst="ellipse">
            <a:avLst/>
          </a:prstGeom>
          <a:solidFill>
            <a:srgbClr val="00B050"/>
          </a:solidFill>
          <a:ln w="28575">
            <a:solidFill>
              <a:schemeClr val="tx1"/>
            </a:solidFill>
            <a:round/>
            <a:headEnd/>
            <a:tailEnd/>
          </a:ln>
        </p:spPr>
        <p:txBody>
          <a:bodyPr wrap="square" anchor="ctr">
            <a:spAutoFit/>
          </a:bodyPr>
          <a:lstStyle/>
          <a:p>
            <a:r>
              <a:rPr lang="en-US" sz="1600" b="1" dirty="0" smtClean="0">
                <a:solidFill>
                  <a:schemeClr val="tx2"/>
                </a:solidFill>
              </a:rPr>
              <a:t>Pre-incubation </a:t>
            </a:r>
            <a:endParaRPr lang="en-US" sz="16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ldLvl="0" animBg="1" autoUpdateAnimBg="0"/>
      <p:bldP spid="19460" grpId="0" bldLvl="0" autoUpdateAnimBg="0"/>
      <p:bldP spid="19461" grpId="0" bldLvl="0" animBg="1" autoUpdateAnimBg="0"/>
      <p:bldP spid="19462" grpId="0" bldLvl="0" autoUpdateAnimBg="0"/>
      <p:bldP spid="19463" grpId="0" bldLvl="0" animBg="1" autoUpdateAnimBg="0"/>
      <p:bldP spid="19464" grpId="0" bldLvl="0" autoUpdateAnimBg="0"/>
      <p:bldP spid="19465" grpId="0" bldLvl="0" animBg="1" autoUpdateAnimBg="0"/>
      <p:bldP spid="19466" grpId="0" bldLvl="0" animBg="1" autoUpdateAnimBg="0"/>
      <p:bldP spid="19467"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67544" y="260648"/>
            <a:ext cx="8229600" cy="1143000"/>
          </a:xfrm>
        </p:spPr>
        <p:txBody>
          <a:bodyPr>
            <a:normAutofit/>
          </a:bodyPr>
          <a:lstStyle/>
          <a:p>
            <a:pPr algn="ctr" eaLnBrk="1" hangingPunct="1"/>
            <a:r>
              <a:rPr lang="en-US" sz="2800" dirty="0" smtClean="0">
                <a:solidFill>
                  <a:schemeClr val="bg1">
                    <a:lumMod val="65000"/>
                  </a:schemeClr>
                </a:solidFill>
                <a:latin typeface="Arial" pitchFamily="34" charset="0"/>
                <a:cs typeface="Arial" pitchFamily="34" charset="0"/>
              </a:rPr>
              <a:t>High level services</a:t>
            </a:r>
            <a:endParaRPr lang="zh-CN" altLang="en-US" sz="2800" dirty="0">
              <a:solidFill>
                <a:schemeClr val="bg1">
                  <a:lumMod val="65000"/>
                </a:schemeClr>
              </a:solidFill>
              <a:latin typeface="Arial" pitchFamily="34" charset="0"/>
              <a:cs typeface="Arial" pitchFamily="34" charset="0"/>
            </a:endParaRPr>
          </a:p>
        </p:txBody>
      </p:sp>
      <p:sp>
        <p:nvSpPr>
          <p:cNvPr id="18435" name="AutoShape 3"/>
          <p:cNvSpPr>
            <a:spLocks noChangeArrowheads="1"/>
          </p:cNvSpPr>
          <p:nvPr/>
        </p:nvSpPr>
        <p:spPr bwMode="auto">
          <a:xfrm rot="5400000">
            <a:off x="1836738" y="1916112"/>
            <a:ext cx="647700" cy="1800225"/>
          </a:xfrm>
          <a:prstGeom prst="cube">
            <a:avLst>
              <a:gd name="adj" fmla="val 20292"/>
            </a:avLst>
          </a:prstGeom>
          <a:ln>
            <a:headEnd/>
            <a:tailEnd/>
          </a:ln>
        </p:spPr>
        <p:style>
          <a:lnRef idx="2">
            <a:schemeClr val="dk1"/>
          </a:lnRef>
          <a:fillRef idx="1">
            <a:schemeClr val="lt1"/>
          </a:fillRef>
          <a:effectRef idx="0">
            <a:schemeClr val="dk1"/>
          </a:effectRef>
          <a:fontRef idx="minor">
            <a:schemeClr val="dk1"/>
          </a:fontRef>
        </p:style>
        <p:txBody>
          <a:bodyPr rot="10800000" vert="eaVert" wrap="none" anchor="ctr"/>
          <a:lstStyle/>
          <a:p>
            <a:r>
              <a:rPr lang="zh-CN" altLang="en-US" b="1" dirty="0" smtClean="0">
                <a:solidFill>
                  <a:schemeClr val="tx2"/>
                </a:solidFill>
                <a:ea typeface="黑体" pitchFamily="49" charset="-122"/>
              </a:rPr>
              <a:t>Infr</a:t>
            </a:r>
            <a:r>
              <a:rPr lang="en-ZA" altLang="zh-CN" b="1" dirty="0" smtClean="0">
                <a:solidFill>
                  <a:schemeClr val="tx2"/>
                </a:solidFill>
                <a:ea typeface="黑体" pitchFamily="49" charset="-122"/>
              </a:rPr>
              <a:t>u</a:t>
            </a:r>
            <a:r>
              <a:rPr lang="zh-CN" altLang="en-US" b="1" dirty="0" smtClean="0">
                <a:solidFill>
                  <a:schemeClr val="tx2"/>
                </a:solidFill>
                <a:ea typeface="黑体" pitchFamily="49" charset="-122"/>
              </a:rPr>
              <a:t>structures</a:t>
            </a:r>
            <a:endParaRPr lang="zh-CN" altLang="en-US" b="1" dirty="0">
              <a:solidFill>
                <a:schemeClr val="tx2"/>
              </a:solidFill>
              <a:ea typeface="黑体" pitchFamily="49" charset="-122"/>
            </a:endParaRPr>
          </a:p>
        </p:txBody>
      </p:sp>
      <p:sp>
        <p:nvSpPr>
          <p:cNvPr id="18436" name="AutoShape 4"/>
          <p:cNvSpPr>
            <a:spLocks noChangeArrowheads="1"/>
          </p:cNvSpPr>
          <p:nvPr/>
        </p:nvSpPr>
        <p:spPr bwMode="auto">
          <a:xfrm rot="5400000">
            <a:off x="1475284" y="2637284"/>
            <a:ext cx="647700" cy="1943100"/>
          </a:xfrm>
          <a:prstGeom prst="cube">
            <a:avLst>
              <a:gd name="adj" fmla="val 14995"/>
            </a:avLst>
          </a:prstGeom>
          <a:ln>
            <a:headEnd/>
            <a:tailEnd/>
          </a:ln>
        </p:spPr>
        <p:style>
          <a:lnRef idx="2">
            <a:schemeClr val="accent6"/>
          </a:lnRef>
          <a:fillRef idx="1">
            <a:schemeClr val="lt1"/>
          </a:fillRef>
          <a:effectRef idx="0">
            <a:schemeClr val="accent6"/>
          </a:effectRef>
          <a:fontRef idx="minor">
            <a:schemeClr val="dk1"/>
          </a:fontRef>
        </p:style>
        <p:txBody>
          <a:bodyPr rot="10800000" vert="eaVert" wrap="none" anchor="ctr"/>
          <a:lstStyle/>
          <a:p>
            <a:r>
              <a:rPr lang="zh-CN" altLang="en-US" sz="1600" b="1" dirty="0">
                <a:solidFill>
                  <a:schemeClr val="tx2"/>
                </a:solidFill>
                <a:ea typeface="黑体" pitchFamily="49" charset="-122"/>
              </a:rPr>
              <a:t>Human Resources</a:t>
            </a:r>
          </a:p>
        </p:txBody>
      </p:sp>
      <p:sp>
        <p:nvSpPr>
          <p:cNvPr id="18437" name="AutoShape 5"/>
          <p:cNvSpPr>
            <a:spLocks noChangeArrowheads="1"/>
          </p:cNvSpPr>
          <p:nvPr/>
        </p:nvSpPr>
        <p:spPr bwMode="auto">
          <a:xfrm>
            <a:off x="1116013" y="4221163"/>
            <a:ext cx="2376487" cy="576262"/>
          </a:xfrm>
          <a:prstGeom prst="cube">
            <a:avLst>
              <a:gd name="adj" fmla="val 1937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zh-CN" altLang="en-US" sz="1600" b="1" dirty="0">
                <a:solidFill>
                  <a:schemeClr val="tx2"/>
                </a:solidFill>
                <a:ea typeface="黑体" pitchFamily="49" charset="-122"/>
              </a:rPr>
              <a:t>Marketing Assistance</a:t>
            </a:r>
          </a:p>
        </p:txBody>
      </p:sp>
      <p:grpSp>
        <p:nvGrpSpPr>
          <p:cNvPr id="2" name="Group 6"/>
          <p:cNvGrpSpPr>
            <a:grpSpLocks/>
          </p:cNvGrpSpPr>
          <p:nvPr/>
        </p:nvGrpSpPr>
        <p:grpSpPr bwMode="auto">
          <a:xfrm>
            <a:off x="3276600" y="2635250"/>
            <a:ext cx="1657350" cy="1441450"/>
            <a:chOff x="0" y="0"/>
            <a:chExt cx="1044" cy="908"/>
          </a:xfrm>
        </p:grpSpPr>
        <p:sp>
          <p:nvSpPr>
            <p:cNvPr id="18439" name="Rectangle 7"/>
            <p:cNvSpPr>
              <a:spLocks noChangeArrowheads="1"/>
            </p:cNvSpPr>
            <p:nvPr/>
          </p:nvSpPr>
          <p:spPr bwMode="auto">
            <a:xfrm>
              <a:off x="0" y="0"/>
              <a:ext cx="953" cy="908"/>
            </a:xfrm>
            <a:prstGeom prst="rect">
              <a:avLst/>
            </a:prstGeom>
            <a:gradFill rotWithShape="1">
              <a:gsLst>
                <a:gs pos="0">
                  <a:srgbClr val="172F76"/>
                </a:gs>
                <a:gs pos="50000">
                  <a:srgbClr val="3366FF"/>
                </a:gs>
                <a:gs pos="100000">
                  <a:srgbClr val="172F76"/>
                </a:gs>
              </a:gsLst>
              <a:lin ang="5400000" scaled="1"/>
            </a:gradFill>
            <a:ln w="9525">
              <a:solidFill>
                <a:schemeClr val="tx1"/>
              </a:solidFill>
              <a:miter lim="800000"/>
              <a:headEnd/>
              <a:tailEnd/>
            </a:ln>
          </p:spPr>
          <p:txBody>
            <a:bodyPr wrap="none" anchor="ctr"/>
            <a:lstStyle/>
            <a:p>
              <a:r>
                <a:rPr lang="en-ZA" altLang="zh-CN" sz="2000" b="1" dirty="0" smtClean="0">
                  <a:solidFill>
                    <a:schemeClr val="bg1"/>
                  </a:solidFill>
                  <a:ea typeface="黑体" pitchFamily="49" charset="-122"/>
                </a:rPr>
                <a:t>Incubated</a:t>
              </a:r>
            </a:p>
            <a:p>
              <a:r>
                <a:rPr lang="zh-CN" altLang="en-US" sz="2000" b="1" dirty="0" smtClean="0">
                  <a:solidFill>
                    <a:schemeClr val="bg1"/>
                  </a:solidFill>
                  <a:ea typeface="黑体" pitchFamily="49" charset="-122"/>
                </a:rPr>
                <a:t>Enterprises</a:t>
              </a:r>
              <a:endParaRPr lang="zh-CN" altLang="en-US" sz="2000" b="1" dirty="0">
                <a:solidFill>
                  <a:schemeClr val="bg1"/>
                </a:solidFill>
                <a:ea typeface="黑体" pitchFamily="49" charset="-122"/>
              </a:endParaRPr>
            </a:p>
          </p:txBody>
        </p:sp>
        <p:sp>
          <p:nvSpPr>
            <p:cNvPr id="18440" name="AutoShape 8"/>
            <p:cNvSpPr>
              <a:spLocks/>
            </p:cNvSpPr>
            <p:nvPr/>
          </p:nvSpPr>
          <p:spPr bwMode="auto">
            <a:xfrm rot="16200000">
              <a:off x="542" y="406"/>
              <a:ext cx="908" cy="96"/>
            </a:xfrm>
            <a:custGeom>
              <a:avLst/>
              <a:gdLst>
                <a:gd name="T0" fmla="*/ 3283 w 21600"/>
                <a:gd name="T1" fmla="*/ 3375 h 21600"/>
                <a:gd name="T2" fmla="*/ 18317 w 21600"/>
                <a:gd name="T3" fmla="*/ 18225 h 21600"/>
              </a:gdLst>
              <a:ahLst/>
              <a:cxnLst>
                <a:cxn ang="0">
                  <a:pos x="0" y="0"/>
                </a:cxn>
                <a:cxn ang="0">
                  <a:pos x="2987" y="21600"/>
                </a:cxn>
                <a:cxn ang="0">
                  <a:pos x="18613" y="21600"/>
                </a:cxn>
                <a:cxn ang="0">
                  <a:pos x="21600" y="0"/>
                </a:cxn>
              </a:cxnLst>
              <a:rect l="T0" t="T1" r="T2" b="T3"/>
              <a:pathLst>
                <a:path w="21600" h="21600">
                  <a:moveTo>
                    <a:pt x="0" y="0"/>
                  </a:moveTo>
                  <a:lnTo>
                    <a:pt x="2987" y="21600"/>
                  </a:lnTo>
                  <a:lnTo>
                    <a:pt x="18613" y="21600"/>
                  </a:lnTo>
                  <a:lnTo>
                    <a:pt x="21600" y="0"/>
                  </a:lnTo>
                  <a:close/>
                </a:path>
              </a:pathLst>
            </a:custGeom>
            <a:solidFill>
              <a:srgbClr val="0066FF"/>
            </a:solidFill>
            <a:ln w="9525" cap="flat" cmpd="sng">
              <a:solidFill>
                <a:schemeClr val="tx1"/>
              </a:solidFill>
              <a:round/>
              <a:headEnd/>
              <a:tailEnd/>
            </a:ln>
          </p:spPr>
          <p:txBody>
            <a:bodyPr wrap="none" anchor="ctr"/>
            <a:lstStyle/>
            <a:p>
              <a:endParaRPr lang="en-ZA"/>
            </a:p>
          </p:txBody>
        </p:sp>
      </p:grpSp>
      <p:sp>
        <p:nvSpPr>
          <p:cNvPr id="18441" name="AutoShape 9"/>
          <p:cNvSpPr>
            <a:spLocks noChangeArrowheads="1"/>
          </p:cNvSpPr>
          <p:nvPr/>
        </p:nvSpPr>
        <p:spPr bwMode="auto">
          <a:xfrm rot="10800000">
            <a:off x="2413000" y="1700213"/>
            <a:ext cx="2230438" cy="647700"/>
          </a:xfrm>
          <a:prstGeom prst="cube">
            <a:avLst>
              <a:gd name="adj" fmla="val 25000"/>
            </a:avLst>
          </a:prstGeom>
          <a:ln>
            <a:headEnd/>
            <a:tailEnd/>
          </a:ln>
        </p:spPr>
        <p:style>
          <a:lnRef idx="2">
            <a:schemeClr val="accent3"/>
          </a:lnRef>
          <a:fillRef idx="1">
            <a:schemeClr val="lt1"/>
          </a:fillRef>
          <a:effectRef idx="0">
            <a:schemeClr val="accent3"/>
          </a:effectRef>
          <a:fontRef idx="minor">
            <a:schemeClr val="dk1"/>
          </a:fontRef>
        </p:style>
        <p:txBody>
          <a:bodyPr rot="10800000" wrap="none" anchor="ctr"/>
          <a:lstStyle/>
          <a:p>
            <a:pPr algn="r"/>
            <a:r>
              <a:rPr lang="zh-CN" altLang="en-US" b="1" dirty="0">
                <a:solidFill>
                  <a:schemeClr val="tx2"/>
                </a:solidFill>
                <a:ea typeface="黑体" pitchFamily="49" charset="-122"/>
              </a:rPr>
              <a:t>Business Basics</a:t>
            </a:r>
          </a:p>
        </p:txBody>
      </p:sp>
      <p:sp>
        <p:nvSpPr>
          <p:cNvPr id="18442" name="AutoShape 10"/>
          <p:cNvSpPr>
            <a:spLocks noChangeArrowheads="1"/>
          </p:cNvSpPr>
          <p:nvPr/>
        </p:nvSpPr>
        <p:spPr bwMode="auto">
          <a:xfrm rot="16200000">
            <a:off x="6336890" y="2886732"/>
            <a:ext cx="574675" cy="3240360"/>
          </a:xfrm>
          <a:prstGeom prst="cube">
            <a:avLst>
              <a:gd name="adj" fmla="val 19426"/>
            </a:avLst>
          </a:prstGeom>
          <a:ln>
            <a:headEnd/>
            <a:tailEnd/>
          </a:ln>
        </p:spPr>
        <p:style>
          <a:lnRef idx="2">
            <a:schemeClr val="accent3"/>
          </a:lnRef>
          <a:fillRef idx="1">
            <a:schemeClr val="lt1"/>
          </a:fillRef>
          <a:effectRef idx="0">
            <a:schemeClr val="accent3"/>
          </a:effectRef>
          <a:fontRef idx="minor">
            <a:schemeClr val="dk1"/>
          </a:fontRef>
        </p:style>
        <p:txBody>
          <a:bodyPr vert="eaVert" wrap="none" anchor="ctr"/>
          <a:lstStyle/>
          <a:p>
            <a:r>
              <a:rPr lang="zh-CN" altLang="en-US" sz="1600" b="1" dirty="0">
                <a:solidFill>
                  <a:schemeClr val="tx2"/>
                </a:solidFill>
                <a:ea typeface="黑体" pitchFamily="49" charset="-122"/>
              </a:rPr>
              <a:t>Managment </a:t>
            </a:r>
            <a:r>
              <a:rPr lang="zh-CN" altLang="en-US" sz="1600" b="1" dirty="0" smtClean="0">
                <a:solidFill>
                  <a:schemeClr val="tx2"/>
                </a:solidFill>
                <a:ea typeface="黑体" pitchFamily="49" charset="-122"/>
              </a:rPr>
              <a:t>Consulting</a:t>
            </a:r>
            <a:r>
              <a:rPr lang="en-ZA" altLang="zh-CN" sz="1600" b="1" dirty="0" smtClean="0">
                <a:solidFill>
                  <a:schemeClr val="tx2"/>
                </a:solidFill>
                <a:ea typeface="黑体" pitchFamily="49" charset="-122"/>
              </a:rPr>
              <a:t>/Mentorship</a:t>
            </a:r>
            <a:endParaRPr lang="zh-CN" altLang="en-US" b="1" dirty="0">
              <a:solidFill>
                <a:schemeClr val="tx2"/>
              </a:solidFill>
              <a:ea typeface="黑体" pitchFamily="49" charset="-122"/>
            </a:endParaRPr>
          </a:p>
        </p:txBody>
      </p:sp>
      <p:sp>
        <p:nvSpPr>
          <p:cNvPr id="18443" name="AutoShape 11"/>
          <p:cNvSpPr>
            <a:spLocks noChangeArrowheads="1"/>
          </p:cNvSpPr>
          <p:nvPr/>
        </p:nvSpPr>
        <p:spPr bwMode="auto">
          <a:xfrm rot="10800000">
            <a:off x="4787900" y="1773238"/>
            <a:ext cx="2376488" cy="647700"/>
          </a:xfrm>
          <a:prstGeom prst="cube">
            <a:avLst>
              <a:gd name="adj" fmla="val 18500"/>
            </a:avLst>
          </a:prstGeom>
          <a:ln>
            <a:headEnd/>
            <a:tailEnd/>
          </a:ln>
        </p:spPr>
        <p:style>
          <a:lnRef idx="2">
            <a:schemeClr val="accent5"/>
          </a:lnRef>
          <a:fillRef idx="1">
            <a:schemeClr val="lt1"/>
          </a:fillRef>
          <a:effectRef idx="0">
            <a:schemeClr val="accent5"/>
          </a:effectRef>
          <a:fontRef idx="minor">
            <a:schemeClr val="dk1"/>
          </a:fontRef>
        </p:style>
        <p:txBody>
          <a:bodyPr rot="10800000" wrap="none" anchor="ctr"/>
          <a:lstStyle/>
          <a:p>
            <a:r>
              <a:rPr lang="zh-CN" altLang="en-US" b="1" dirty="0">
                <a:solidFill>
                  <a:schemeClr val="tx2"/>
                </a:solidFill>
                <a:ea typeface="黑体" pitchFamily="49" charset="-122"/>
              </a:rPr>
              <a:t>Financing Services</a:t>
            </a:r>
          </a:p>
        </p:txBody>
      </p:sp>
      <p:sp>
        <p:nvSpPr>
          <p:cNvPr id="18444" name="AutoShape 12"/>
          <p:cNvSpPr>
            <a:spLocks noChangeArrowheads="1"/>
          </p:cNvSpPr>
          <p:nvPr/>
        </p:nvSpPr>
        <p:spPr bwMode="auto">
          <a:xfrm rot="16200000">
            <a:off x="6373813" y="1771650"/>
            <a:ext cx="647700" cy="2952750"/>
          </a:xfrm>
          <a:prstGeom prst="cube">
            <a:avLst>
              <a:gd name="adj" fmla="val 19426"/>
            </a:avLst>
          </a:prstGeom>
          <a:ln>
            <a:headEnd/>
            <a:tailEnd/>
          </a:ln>
        </p:spPr>
        <p:style>
          <a:lnRef idx="2">
            <a:schemeClr val="accent2"/>
          </a:lnRef>
          <a:fillRef idx="1">
            <a:schemeClr val="lt1"/>
          </a:fillRef>
          <a:effectRef idx="0">
            <a:schemeClr val="accent2"/>
          </a:effectRef>
          <a:fontRef idx="minor">
            <a:schemeClr val="dk1"/>
          </a:fontRef>
        </p:style>
        <p:txBody>
          <a:bodyPr vert="eaVert" wrap="none" anchor="ctr"/>
          <a:lstStyle/>
          <a:p>
            <a:r>
              <a:rPr lang="zh-CN" altLang="en-US" b="1" dirty="0">
                <a:solidFill>
                  <a:schemeClr val="tx2"/>
                </a:solidFill>
                <a:ea typeface="黑体" pitchFamily="49" charset="-122"/>
              </a:rPr>
              <a:t>Training and Networking</a:t>
            </a:r>
          </a:p>
        </p:txBody>
      </p:sp>
      <p:sp>
        <p:nvSpPr>
          <p:cNvPr id="18445" name="AutoShape 13"/>
          <p:cNvSpPr>
            <a:spLocks noChangeArrowheads="1"/>
          </p:cNvSpPr>
          <p:nvPr/>
        </p:nvSpPr>
        <p:spPr bwMode="auto">
          <a:xfrm rot="16200000">
            <a:off x="3421063" y="3932238"/>
            <a:ext cx="503237" cy="2808287"/>
          </a:xfrm>
          <a:prstGeom prst="cube">
            <a:avLst>
              <a:gd name="adj" fmla="val 12940"/>
            </a:avLst>
          </a:prstGeom>
          <a:ln>
            <a:headEnd/>
            <a:tailEnd/>
          </a:ln>
        </p:spPr>
        <p:style>
          <a:lnRef idx="2">
            <a:schemeClr val="accent2"/>
          </a:lnRef>
          <a:fillRef idx="1">
            <a:schemeClr val="lt1"/>
          </a:fillRef>
          <a:effectRef idx="0">
            <a:schemeClr val="accent2"/>
          </a:effectRef>
          <a:fontRef idx="minor">
            <a:schemeClr val="dk1"/>
          </a:fontRef>
        </p:style>
        <p:txBody>
          <a:bodyPr vert="eaVert" wrap="none" anchor="ctr"/>
          <a:lstStyle/>
          <a:p>
            <a:r>
              <a:rPr lang="zh-CN" altLang="en-US" b="1" dirty="0">
                <a:solidFill>
                  <a:schemeClr val="tx2"/>
                </a:solidFill>
                <a:ea typeface="黑体" pitchFamily="49" charset="-122"/>
              </a:rPr>
              <a:t>Technical Development</a:t>
            </a:r>
          </a:p>
        </p:txBody>
      </p:sp>
      <p:sp>
        <p:nvSpPr>
          <p:cNvPr id="14" name="Footer Placeholder 13"/>
          <p:cNvSpPr>
            <a:spLocks noGrp="1"/>
          </p:cNvSpPr>
          <p:nvPr>
            <p:ph type="ftr" sz="quarter" idx="11"/>
          </p:nvPr>
        </p:nvSpPr>
        <p:spPr/>
        <p:txBody>
          <a:bodyPr/>
          <a:lstStyle/>
          <a:p>
            <a:r>
              <a:rPr lang="en-ZA" dirty="0" smtClean="0"/>
              <a:t>Incubating ICT SMMEs</a:t>
            </a: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500"/>
                                        <p:tgtEl>
                                          <p:spTgt spid="1843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441"/>
                                        </p:tgtEl>
                                        <p:attrNameLst>
                                          <p:attrName>style.visibility</p:attrName>
                                        </p:attrNameLst>
                                      </p:cBhvr>
                                      <p:to>
                                        <p:strVal val="visible"/>
                                      </p:to>
                                    </p:set>
                                    <p:animEffect transition="in" filter="dissolve">
                                      <p:cBhvr>
                                        <p:cTn id="11" dur="500"/>
                                        <p:tgtEl>
                                          <p:spTgt spid="1844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443"/>
                                        </p:tgtEl>
                                        <p:attrNameLst>
                                          <p:attrName>style.visibility</p:attrName>
                                        </p:attrNameLst>
                                      </p:cBhvr>
                                      <p:to>
                                        <p:strVal val="visible"/>
                                      </p:to>
                                    </p:set>
                                    <p:animEffect transition="in" filter="dissolve">
                                      <p:cBhvr>
                                        <p:cTn id="15" dur="500"/>
                                        <p:tgtEl>
                                          <p:spTgt spid="18443"/>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8442"/>
                                        </p:tgtEl>
                                        <p:attrNameLst>
                                          <p:attrName>style.visibility</p:attrName>
                                        </p:attrNameLst>
                                      </p:cBhvr>
                                      <p:to>
                                        <p:strVal val="visible"/>
                                      </p:to>
                                    </p:set>
                                    <p:animEffect transition="in" filter="dissolve">
                                      <p:cBhvr>
                                        <p:cTn id="19" dur="500"/>
                                        <p:tgtEl>
                                          <p:spTgt spid="18442"/>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8444"/>
                                        </p:tgtEl>
                                        <p:attrNameLst>
                                          <p:attrName>style.visibility</p:attrName>
                                        </p:attrNameLst>
                                      </p:cBhvr>
                                      <p:to>
                                        <p:strVal val="visible"/>
                                      </p:to>
                                    </p:set>
                                    <p:animEffect transition="in" filter="dissolve">
                                      <p:cBhvr>
                                        <p:cTn id="23" dur="500"/>
                                        <p:tgtEl>
                                          <p:spTgt spid="18444"/>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dissolve">
                                      <p:cBhvr>
                                        <p:cTn id="27" dur="500"/>
                                        <p:tgtEl>
                                          <p:spTgt spid="18437"/>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8436"/>
                                        </p:tgtEl>
                                        <p:attrNameLst>
                                          <p:attrName>style.visibility</p:attrName>
                                        </p:attrNameLst>
                                      </p:cBhvr>
                                      <p:to>
                                        <p:strVal val="visible"/>
                                      </p:to>
                                    </p:set>
                                    <p:animEffect transition="in" filter="dissolve">
                                      <p:cBhvr>
                                        <p:cTn id="31" dur="500"/>
                                        <p:tgtEl>
                                          <p:spTgt spid="1843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8445"/>
                                        </p:tgtEl>
                                        <p:attrNameLst>
                                          <p:attrName>style.visibility</p:attrName>
                                        </p:attrNameLst>
                                      </p:cBhvr>
                                      <p:to>
                                        <p:strVal val="visible"/>
                                      </p:to>
                                    </p:set>
                                    <p:animEffect transition="in" filter="dissolve">
                                      <p:cBhvr>
                                        <p:cTn id="34"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ldLvl="0" animBg="1" autoUpdateAnimBg="0"/>
      <p:bldP spid="18436" grpId="0" bldLvl="0" animBg="1" autoUpdateAnimBg="0"/>
      <p:bldP spid="18437" grpId="0" bldLvl="0" animBg="1" autoUpdateAnimBg="0"/>
      <p:bldP spid="18441" grpId="0" bldLvl="0" animBg="1" autoUpdateAnimBg="0"/>
      <p:bldP spid="18442" grpId="0" bldLvl="0" animBg="1" autoUpdateAnimBg="0"/>
      <p:bldP spid="18443" grpId="0" bldLvl="0" animBg="1" autoUpdateAnimBg="0"/>
      <p:bldP spid="18444" grpId="0" bldLvl="0" animBg="1" autoUpdateAnimBg="0"/>
      <p:bldP spid="18445" grpId="0" bldLvl="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ZA" sz="2400" dirty="0" smtClean="0">
                <a:solidFill>
                  <a:schemeClr val="bg1">
                    <a:lumMod val="65000"/>
                  </a:schemeClr>
                </a:solidFill>
                <a:latin typeface="Arial" pitchFamily="34" charset="0"/>
                <a:cs typeface="Arial" pitchFamily="34" charset="0"/>
              </a:rPr>
              <a:t>ECITI East London</a:t>
            </a:r>
            <a:endParaRPr lang="en-ZA" sz="2400" dirty="0">
              <a:solidFill>
                <a:schemeClr val="bg1">
                  <a:lumMod val="65000"/>
                </a:schemeClr>
              </a:solidFill>
              <a:latin typeface="Arial" pitchFamily="34" charset="0"/>
              <a:cs typeface="Arial" pitchFamily="34" charset="0"/>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ZA" dirty="0" smtClean="0"/>
              <a:t>Facility and incubation space</a:t>
            </a:r>
            <a:endParaRPr lang="en-ZA" dirty="0"/>
          </a:p>
        </p:txBody>
      </p:sp>
      <p:pic>
        <p:nvPicPr>
          <p:cNvPr id="5" name="Content Placeholder 4" descr="http://sphotos-f.ak.fbcdn.net/hphotos-ak-ash4/208224_373361079427633_146966107_n.jpg"/>
          <p:cNvPicPr>
            <a:picLocks noGrp="1"/>
          </p:cNvPicPr>
          <p:nvPr>
            <p:ph idx="1"/>
          </p:nvPr>
        </p:nvPicPr>
        <p:blipFill>
          <a:blip r:embed="rId2" cstate="print"/>
          <a:srcRect/>
          <a:stretch>
            <a:fillRect/>
          </a:stretch>
        </p:blipFill>
        <p:spPr bwMode="auto">
          <a:xfrm>
            <a:off x="6660232" y="4581128"/>
            <a:ext cx="2483768" cy="2016224"/>
          </a:xfrm>
          <a:prstGeom prst="rect">
            <a:avLst/>
          </a:prstGeom>
          <a:noFill/>
          <a:ln w="9525">
            <a:noFill/>
            <a:miter lim="800000"/>
            <a:headEnd/>
            <a:tailEnd/>
          </a:ln>
        </p:spPr>
      </p:pic>
      <p:pic>
        <p:nvPicPr>
          <p:cNvPr id="6" name="Picture 5" descr="http://sphotos-e.ak.fbcdn.net/hphotos-ak-ash4/316922_373357926094615_1561453136_n.jpg"/>
          <p:cNvPicPr/>
          <p:nvPr/>
        </p:nvPicPr>
        <p:blipFill>
          <a:blip r:embed="rId3" cstate="print"/>
          <a:srcRect/>
          <a:stretch>
            <a:fillRect/>
          </a:stretch>
        </p:blipFill>
        <p:spPr bwMode="auto">
          <a:xfrm>
            <a:off x="3995936" y="2348880"/>
            <a:ext cx="2736304" cy="2110730"/>
          </a:xfrm>
          <a:prstGeom prst="rect">
            <a:avLst/>
          </a:prstGeom>
          <a:noFill/>
          <a:ln w="9525">
            <a:noFill/>
            <a:miter lim="800000"/>
            <a:headEnd/>
            <a:tailEnd/>
          </a:ln>
        </p:spPr>
      </p:pic>
      <p:pic>
        <p:nvPicPr>
          <p:cNvPr id="7" name="Picture 6" descr="http://sphotos-h.ak.fbcdn.net/hphotos-ak-snc7/408194_373358632761211_230594828_n.jpg"/>
          <p:cNvPicPr/>
          <p:nvPr/>
        </p:nvPicPr>
        <p:blipFill>
          <a:blip r:embed="rId4" cstate="print"/>
          <a:srcRect/>
          <a:stretch>
            <a:fillRect/>
          </a:stretch>
        </p:blipFill>
        <p:spPr bwMode="auto">
          <a:xfrm>
            <a:off x="6732240" y="2420888"/>
            <a:ext cx="2411760" cy="2160240"/>
          </a:xfrm>
          <a:prstGeom prst="rect">
            <a:avLst/>
          </a:prstGeom>
          <a:noFill/>
          <a:ln w="9525">
            <a:noFill/>
            <a:miter lim="800000"/>
            <a:headEnd/>
            <a:tailEnd/>
          </a:ln>
        </p:spPr>
      </p:pic>
      <p:pic>
        <p:nvPicPr>
          <p:cNvPr id="8" name="Picture 7" descr="http://sphotos-e.ak.fbcdn.net/hphotos-ak-ash4/424395_373361582760916_1905046076_n.jpg"/>
          <p:cNvPicPr/>
          <p:nvPr/>
        </p:nvPicPr>
        <p:blipFill>
          <a:blip r:embed="rId5" cstate="print"/>
          <a:srcRect/>
          <a:stretch>
            <a:fillRect/>
          </a:stretch>
        </p:blipFill>
        <p:spPr bwMode="auto">
          <a:xfrm>
            <a:off x="3707904" y="4437112"/>
            <a:ext cx="2952328" cy="1944216"/>
          </a:xfrm>
          <a:prstGeom prst="rect">
            <a:avLst/>
          </a:prstGeom>
          <a:noFill/>
          <a:ln w="9525">
            <a:noFill/>
            <a:miter lim="800000"/>
            <a:headEnd/>
            <a:tailEnd/>
          </a:ln>
        </p:spPr>
      </p:pic>
      <p:pic>
        <p:nvPicPr>
          <p:cNvPr id="9" name="Picture 8" descr="C:\Users\Patricia\AppData\Local\Microsoft\Windows\Temporary Internet Files\Content.Word\IMG_0082.jpg"/>
          <p:cNvPicPr/>
          <p:nvPr/>
        </p:nvPicPr>
        <p:blipFill>
          <a:blip r:embed="rId6" cstate="print"/>
          <a:srcRect/>
          <a:stretch>
            <a:fillRect/>
          </a:stretch>
        </p:blipFill>
        <p:spPr bwMode="auto">
          <a:xfrm>
            <a:off x="539552" y="3284984"/>
            <a:ext cx="3168352" cy="2632695"/>
          </a:xfrm>
          <a:prstGeom prst="rect">
            <a:avLst/>
          </a:prstGeom>
          <a:noFill/>
          <a:ln w="9525">
            <a:noFill/>
            <a:miter lim="800000"/>
            <a:headEnd/>
            <a:tailEnd/>
          </a:ln>
        </p:spPr>
      </p:pic>
      <p:pic>
        <p:nvPicPr>
          <p:cNvPr id="10" name="Picture 9" descr="http://sphotos-a.ak.fbcdn.net/hphotos-ak-prn1/563542_304415326322209_325746897_n.jpg"/>
          <p:cNvPicPr/>
          <p:nvPr/>
        </p:nvPicPr>
        <p:blipFill>
          <a:blip r:embed="rId7" cstate="print"/>
          <a:srcRect/>
          <a:stretch>
            <a:fillRect/>
          </a:stretch>
        </p:blipFill>
        <p:spPr bwMode="auto">
          <a:xfrm>
            <a:off x="179512" y="1052736"/>
            <a:ext cx="3752850" cy="2238375"/>
          </a:xfrm>
          <a:prstGeom prst="rect">
            <a:avLst/>
          </a:prstGeom>
          <a:noFill/>
          <a:ln w="9525">
            <a:noFill/>
            <a:miter lim="800000"/>
            <a:headEnd/>
            <a:tailEnd/>
          </a:ln>
        </p:spPr>
      </p:pic>
      <p:pic>
        <p:nvPicPr>
          <p:cNvPr id="11" name="Picture 10" descr="http://sphotos-d.ak.fbcdn.net/hphotos-ak-snc7/398165_373362499427491_281885681_n.jpg"/>
          <p:cNvPicPr/>
          <p:nvPr/>
        </p:nvPicPr>
        <p:blipFill>
          <a:blip r:embed="rId8" cstate="print"/>
          <a:srcRect/>
          <a:stretch>
            <a:fillRect/>
          </a:stretch>
        </p:blipFill>
        <p:spPr bwMode="auto">
          <a:xfrm>
            <a:off x="3923928" y="188640"/>
            <a:ext cx="1828800" cy="2159496"/>
          </a:xfrm>
          <a:prstGeom prst="rect">
            <a:avLst/>
          </a:prstGeom>
          <a:noFill/>
          <a:ln w="9525">
            <a:noFill/>
            <a:miter lim="800000"/>
            <a:headEnd/>
            <a:tailEnd/>
          </a:ln>
        </p:spPr>
      </p:pic>
      <p:pic>
        <p:nvPicPr>
          <p:cNvPr id="12" name="Picture 11" descr="C:\Users\Patricia\Pictures\ECITI team\IMG_0130.JPG"/>
          <p:cNvPicPr/>
          <p:nvPr/>
        </p:nvPicPr>
        <p:blipFill>
          <a:blip r:embed="rId9" cstate="print"/>
          <a:srcRect/>
          <a:stretch>
            <a:fillRect/>
          </a:stretch>
        </p:blipFill>
        <p:spPr bwMode="auto">
          <a:xfrm>
            <a:off x="5724128" y="188640"/>
            <a:ext cx="1409700" cy="2207691"/>
          </a:xfrm>
          <a:prstGeom prst="rect">
            <a:avLst/>
          </a:prstGeom>
          <a:noFill/>
          <a:ln w="9525">
            <a:noFill/>
            <a:miter lim="800000"/>
            <a:headEnd/>
            <a:tailEnd/>
          </a:ln>
        </p:spPr>
      </p:pic>
      <p:pic>
        <p:nvPicPr>
          <p:cNvPr id="13" name="Picture 12" descr="http://sphotos-h.ak.fbcdn.net/hphotos-ak-ash4/734954_373362929427448_526364064_n.jpg"/>
          <p:cNvPicPr/>
          <p:nvPr/>
        </p:nvPicPr>
        <p:blipFill>
          <a:blip r:embed="rId10" cstate="print"/>
          <a:srcRect/>
          <a:stretch>
            <a:fillRect/>
          </a:stretch>
        </p:blipFill>
        <p:spPr bwMode="auto">
          <a:xfrm>
            <a:off x="7092280" y="188640"/>
            <a:ext cx="2051720"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dirty="0" smtClean="0">
                <a:solidFill>
                  <a:schemeClr val="bg1">
                    <a:lumMod val="65000"/>
                  </a:schemeClr>
                </a:solidFill>
                <a:latin typeface="Arial" pitchFamily="34" charset="0"/>
                <a:cs typeface="Arial" pitchFamily="34" charset="0"/>
              </a:rPr>
              <a:t>ECITI EL – Facilities for SMMEs</a:t>
            </a:r>
            <a:endParaRPr lang="en-ZA" sz="2400" dirty="0">
              <a:solidFill>
                <a:schemeClr val="bg1">
                  <a:lumMod val="65000"/>
                </a:schemeClr>
              </a:solidFill>
              <a:latin typeface="Arial" pitchFamily="34" charset="0"/>
              <a:cs typeface="Arial" pitchFamily="34" charset="0"/>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ZA" dirty="0" smtClean="0"/>
              <a:t>facilities</a:t>
            </a:r>
            <a:endParaRPr lang="en-ZA" dirty="0"/>
          </a:p>
        </p:txBody>
      </p:sp>
      <p:pic>
        <p:nvPicPr>
          <p:cNvPr id="5" name="Content Placeholder 4" descr="http://sphotos-h.ak.fbcdn.net/hphotos-ak-ash3/530294_353083084788766_522463167_n.jpg"/>
          <p:cNvPicPr>
            <a:picLocks noGrp="1"/>
          </p:cNvPicPr>
          <p:nvPr>
            <p:ph idx="1"/>
          </p:nvPr>
        </p:nvPicPr>
        <p:blipFill>
          <a:blip r:embed="rId2" cstate="print"/>
          <a:srcRect/>
          <a:stretch>
            <a:fillRect/>
          </a:stretch>
        </p:blipFill>
        <p:spPr bwMode="auto">
          <a:xfrm>
            <a:off x="395536" y="3429000"/>
            <a:ext cx="4752528" cy="2952328"/>
          </a:xfrm>
          <a:prstGeom prst="rect">
            <a:avLst/>
          </a:prstGeom>
          <a:noFill/>
          <a:ln w="9525">
            <a:noFill/>
            <a:miter lim="800000"/>
            <a:headEnd/>
            <a:tailEnd/>
          </a:ln>
        </p:spPr>
      </p:pic>
      <p:pic>
        <p:nvPicPr>
          <p:cNvPr id="6" name="Picture 5" descr="http://sphotos-b.ak.fbcdn.net/hphotos-ak-snc7/399110_373359509427790_1515638842_n.jpg"/>
          <p:cNvPicPr/>
          <p:nvPr/>
        </p:nvPicPr>
        <p:blipFill>
          <a:blip r:embed="rId3" cstate="print"/>
          <a:srcRect/>
          <a:stretch>
            <a:fillRect/>
          </a:stretch>
        </p:blipFill>
        <p:spPr bwMode="auto">
          <a:xfrm>
            <a:off x="4355976" y="1124744"/>
            <a:ext cx="4320480" cy="2304256"/>
          </a:xfrm>
          <a:prstGeom prst="rect">
            <a:avLst/>
          </a:prstGeom>
          <a:noFill/>
          <a:ln w="9525">
            <a:noFill/>
            <a:miter lim="800000"/>
            <a:headEnd/>
            <a:tailEnd/>
          </a:ln>
        </p:spPr>
      </p:pic>
      <p:pic>
        <p:nvPicPr>
          <p:cNvPr id="7" name="Picture 6" descr="C:\Users\Patricia\AppData\Local\Microsoft\Windows\Temporary Internet Files\Content.Word\IMG_0153.jpg"/>
          <p:cNvPicPr/>
          <p:nvPr/>
        </p:nvPicPr>
        <p:blipFill>
          <a:blip r:embed="rId4" cstate="print"/>
          <a:srcRect/>
          <a:stretch>
            <a:fillRect/>
          </a:stretch>
        </p:blipFill>
        <p:spPr bwMode="auto">
          <a:xfrm>
            <a:off x="395536" y="1340768"/>
            <a:ext cx="3960440" cy="2048247"/>
          </a:xfrm>
          <a:prstGeom prst="rect">
            <a:avLst/>
          </a:prstGeom>
          <a:noFill/>
          <a:ln w="9525">
            <a:noFill/>
            <a:miter lim="800000"/>
            <a:headEnd/>
            <a:tailEnd/>
          </a:ln>
        </p:spPr>
      </p:pic>
      <p:pic>
        <p:nvPicPr>
          <p:cNvPr id="8" name="Picture 7" descr="http://sphotos-g.ak.fbcdn.net/hphotos-ak-ash3/576014_304416369655438_1617585510_n.jpg"/>
          <p:cNvPicPr/>
          <p:nvPr/>
        </p:nvPicPr>
        <p:blipFill>
          <a:blip r:embed="rId5" cstate="print"/>
          <a:srcRect/>
          <a:stretch>
            <a:fillRect/>
          </a:stretch>
        </p:blipFill>
        <p:spPr bwMode="auto">
          <a:xfrm>
            <a:off x="5148064" y="3501008"/>
            <a:ext cx="3531467"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solidFill>
                  <a:schemeClr val="bg1">
                    <a:lumMod val="65000"/>
                  </a:schemeClr>
                </a:solidFill>
                <a:latin typeface="Arial" pitchFamily="34" charset="0"/>
                <a:cs typeface="Arial" pitchFamily="34" charset="0"/>
              </a:rPr>
              <a:t>ECITI Entrepreneurs</a:t>
            </a:r>
            <a:endParaRPr lang="en-ZA" dirty="0">
              <a:solidFill>
                <a:schemeClr val="bg1">
                  <a:lumMod val="65000"/>
                </a:schemeClr>
              </a:solidFill>
              <a:latin typeface="Arial" pitchFamily="34" charset="0"/>
              <a:cs typeface="Arial" pitchFamily="34" charset="0"/>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ZA" dirty="0" smtClean="0"/>
              <a:t>Incubates</a:t>
            </a:r>
            <a:endParaRPr lang="en-ZA" dirty="0"/>
          </a:p>
        </p:txBody>
      </p:sp>
      <p:pic>
        <p:nvPicPr>
          <p:cNvPr id="5" name="Content Placeholder 4" descr="C:\Users\Patricia\Pictures\CEOs Forum Dec 2012\IMG_8923.JPG"/>
          <p:cNvPicPr>
            <a:picLocks noGrp="1"/>
          </p:cNvPicPr>
          <p:nvPr>
            <p:ph idx="1"/>
          </p:nvPr>
        </p:nvPicPr>
        <p:blipFill>
          <a:blip r:embed="rId2" cstate="print"/>
          <a:srcRect/>
          <a:stretch>
            <a:fillRect/>
          </a:stretch>
        </p:blipFill>
        <p:spPr bwMode="auto">
          <a:xfrm>
            <a:off x="251521" y="1600201"/>
            <a:ext cx="5472607" cy="4205064"/>
          </a:xfrm>
          <a:prstGeom prst="rect">
            <a:avLst/>
          </a:prstGeom>
          <a:noFill/>
          <a:ln w="9525">
            <a:noFill/>
            <a:miter lim="800000"/>
            <a:headEnd/>
            <a:tailEnd/>
          </a:ln>
        </p:spPr>
      </p:pic>
      <p:pic>
        <p:nvPicPr>
          <p:cNvPr id="6" name="Picture 5" descr="http://sphotos-f.ak.fbcdn.net/hphotos-ak-ash3/181423_289431317820610_1009012708_n.jpg"/>
          <p:cNvPicPr/>
          <p:nvPr/>
        </p:nvPicPr>
        <p:blipFill>
          <a:blip r:embed="rId3" cstate="print"/>
          <a:srcRect/>
          <a:stretch>
            <a:fillRect/>
          </a:stretch>
        </p:blipFill>
        <p:spPr bwMode="auto">
          <a:xfrm>
            <a:off x="5796136" y="1628800"/>
            <a:ext cx="3347864"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g2.jpg"/>
          <p:cNvPicPr>
            <a:picLocks noGrp="1" noChangeAspect="1"/>
          </p:cNvPicPr>
          <p:nvPr>
            <p:ph idx="1"/>
          </p:nvPr>
        </p:nvPicPr>
        <p:blipFill>
          <a:blip r:embed="rId2" cstate="print"/>
          <a:stretch>
            <a:fillRect/>
          </a:stretch>
        </p:blipFill>
        <p:spPr>
          <a:xfrm>
            <a:off x="0" y="1052736"/>
            <a:ext cx="9144000" cy="3744416"/>
          </a:xfrm>
          <a:prstGeom prst="rect">
            <a:avLst/>
          </a:prstGeom>
          <a:ln>
            <a:noFill/>
          </a:ln>
          <a:effectLst>
            <a:softEdge rad="112500"/>
          </a:effectLst>
        </p:spPr>
      </p:pic>
      <p:sp>
        <p:nvSpPr>
          <p:cNvPr id="2" name="Title 1"/>
          <p:cNvSpPr>
            <a:spLocks noGrp="1"/>
          </p:cNvSpPr>
          <p:nvPr>
            <p:ph type="title"/>
          </p:nvPr>
        </p:nvSpPr>
        <p:spPr>
          <a:xfrm>
            <a:off x="457200" y="274638"/>
            <a:ext cx="8229600" cy="706090"/>
          </a:xfrm>
        </p:spPr>
        <p:txBody>
          <a:bodyPr>
            <a:normAutofit/>
          </a:bodyPr>
          <a:lstStyle/>
          <a:p>
            <a:r>
              <a:rPr lang="en-ZA" dirty="0" smtClean="0">
                <a:solidFill>
                  <a:schemeClr val="bg1">
                    <a:lumMod val="65000"/>
                  </a:schemeClr>
                </a:solidFill>
                <a:latin typeface="Arial" pitchFamily="34" charset="0"/>
                <a:cs typeface="Arial" pitchFamily="34" charset="0"/>
              </a:rPr>
              <a:t>ECITI Entrepreneurs</a:t>
            </a:r>
            <a:endParaRPr lang="en-ZA" dirty="0">
              <a:solidFill>
                <a:schemeClr val="bg1">
                  <a:lumMod val="65000"/>
                </a:schemeClr>
              </a:solidFill>
              <a:latin typeface="Arial" pitchFamily="34" charset="0"/>
              <a:cs typeface="Arial" pitchFamily="34" charset="0"/>
            </a:endParaRPr>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endParaRPr lang="en-ZA" dirty="0"/>
          </a:p>
        </p:txBody>
      </p:sp>
      <p:pic>
        <p:nvPicPr>
          <p:cNvPr id="1026" name="Picture 2" descr="C:\Users\Public\Documents\ECITI Pics\gogo 146.JPG"/>
          <p:cNvPicPr>
            <a:picLocks noChangeAspect="1" noChangeArrowheads="1"/>
          </p:cNvPicPr>
          <p:nvPr/>
        </p:nvPicPr>
        <p:blipFill>
          <a:blip r:embed="rId3" cstate="print"/>
          <a:srcRect/>
          <a:stretch>
            <a:fillRect/>
          </a:stretch>
        </p:blipFill>
        <p:spPr bwMode="auto">
          <a:xfrm>
            <a:off x="179512" y="3789040"/>
            <a:ext cx="4935718" cy="2878175"/>
          </a:xfrm>
          <a:prstGeom prst="rect">
            <a:avLst/>
          </a:prstGeom>
          <a:ln>
            <a:noFill/>
          </a:ln>
          <a:effectLst>
            <a:softEdge rad="112500"/>
          </a:effectLst>
        </p:spPr>
      </p:pic>
      <p:pic>
        <p:nvPicPr>
          <p:cNvPr id="1027" name="Picture 3" descr="C:\Users\Public\Documents\ECITI Pics\DSC01762.JPG"/>
          <p:cNvPicPr>
            <a:picLocks noChangeAspect="1" noChangeArrowheads="1"/>
          </p:cNvPicPr>
          <p:nvPr/>
        </p:nvPicPr>
        <p:blipFill>
          <a:blip r:embed="rId4" cstate="print"/>
          <a:srcRect/>
          <a:stretch>
            <a:fillRect/>
          </a:stretch>
        </p:blipFill>
        <p:spPr bwMode="auto">
          <a:xfrm>
            <a:off x="4828028" y="3861048"/>
            <a:ext cx="4315972" cy="2808312"/>
          </a:xfrm>
          <a:prstGeom prst="rect">
            <a:avLst/>
          </a:prstGeom>
          <a:ln>
            <a:noFill/>
          </a:ln>
          <a:effectLst>
            <a:softEdge rad="112500"/>
          </a:effectLst>
        </p:spPr>
      </p:pic>
      <p:pic>
        <p:nvPicPr>
          <p:cNvPr id="8" name="Picture 7" descr="Old logo.jpg"/>
          <p:cNvPicPr>
            <a:picLocks noChangeAspect="1"/>
          </p:cNvPicPr>
          <p:nvPr/>
        </p:nvPicPr>
        <p:blipFill>
          <a:blip r:embed="rId5" cstate="print"/>
          <a:srcRect/>
          <a:stretch>
            <a:fillRect/>
          </a:stretch>
        </p:blipFill>
        <p:spPr bwMode="auto">
          <a:xfrm>
            <a:off x="6444208" y="0"/>
            <a:ext cx="2411760"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solidFill>
                  <a:schemeClr val="bg1">
                    <a:lumMod val="65000"/>
                  </a:schemeClr>
                </a:solidFill>
                <a:latin typeface="Arial" pitchFamily="34" charset="0"/>
                <a:cs typeface="Arial" pitchFamily="34" charset="0"/>
              </a:rPr>
              <a:t>Virtual Incubation </a:t>
            </a:r>
            <a:endParaRPr lang="en-ZA" dirty="0">
              <a:solidFill>
                <a:schemeClr val="bg1">
                  <a:lumMod val="65000"/>
                </a:schemeClr>
              </a:solidFill>
              <a:latin typeface="Arial" pitchFamily="34" charset="0"/>
              <a:cs typeface="Arial" pitchFamily="34" charset="0"/>
            </a:endParaRPr>
          </a:p>
        </p:txBody>
      </p:sp>
      <p:sp>
        <p:nvSpPr>
          <p:cNvPr id="4" name="Footer Placeholder 3"/>
          <p:cNvSpPr>
            <a:spLocks noGrp="1"/>
          </p:cNvSpPr>
          <p:nvPr>
            <p:ph type="ftr" sz="quarter" idx="4294967295"/>
          </p:nvPr>
        </p:nvSpPr>
        <p:spPr>
          <a:xfrm>
            <a:off x="395536" y="6021288"/>
            <a:ext cx="5904656" cy="836712"/>
          </a:xfrm>
          <a:prstGeom prst="rect">
            <a:avLst/>
          </a:prstGeom>
        </p:spPr>
        <p:txBody>
          <a:bodyPr/>
          <a:lstStyle/>
          <a:p>
            <a:pPr algn="ctr"/>
            <a:r>
              <a:rPr lang="en-ZA" dirty="0" smtClean="0">
                <a:latin typeface="Arial" pitchFamily="34" charset="0"/>
                <a:cs typeface="Arial" pitchFamily="34" charset="0"/>
              </a:rPr>
              <a:t>Dimbaza, Stutterheim, KWT, Butterworth,  Queenstown and Mthatha</a:t>
            </a:r>
            <a:endParaRPr lang="en-ZA" dirty="0">
              <a:latin typeface="Arial" pitchFamily="34" charset="0"/>
              <a:cs typeface="Arial" pitchFamily="34" charset="0"/>
            </a:endParaRPr>
          </a:p>
        </p:txBody>
      </p:sp>
      <p:pic>
        <p:nvPicPr>
          <p:cNvPr id="5" name="Content Placeholder 4" descr="http://sphotos-c.ak.fbcdn.net/hphotos-ak-snc7/301156_320682984695443_1174018384_n.jpg"/>
          <p:cNvPicPr>
            <a:picLocks noGrp="1"/>
          </p:cNvPicPr>
          <p:nvPr>
            <p:ph idx="1"/>
          </p:nvPr>
        </p:nvPicPr>
        <p:blipFill>
          <a:blip r:embed="rId3" cstate="print"/>
          <a:srcRect/>
          <a:stretch>
            <a:fillRect/>
          </a:stretch>
        </p:blipFill>
        <p:spPr bwMode="auto">
          <a:xfrm>
            <a:off x="251520" y="1124744"/>
            <a:ext cx="2088232" cy="2304256"/>
          </a:xfrm>
          <a:prstGeom prst="rect">
            <a:avLst/>
          </a:prstGeom>
          <a:noFill/>
          <a:ln w="9525">
            <a:noFill/>
            <a:miter lim="800000"/>
            <a:headEnd/>
            <a:tailEnd/>
          </a:ln>
        </p:spPr>
      </p:pic>
      <p:pic>
        <p:nvPicPr>
          <p:cNvPr id="6" name="Picture 5" descr="http://sphotos-d.ak.fbcdn.net/hphotos-ak-ash3/574515_320687104695031_2049730115_n.jpg"/>
          <p:cNvPicPr/>
          <p:nvPr/>
        </p:nvPicPr>
        <p:blipFill>
          <a:blip r:embed="rId4" cstate="print"/>
          <a:srcRect/>
          <a:stretch>
            <a:fillRect/>
          </a:stretch>
        </p:blipFill>
        <p:spPr bwMode="auto">
          <a:xfrm>
            <a:off x="3995936" y="0"/>
            <a:ext cx="1800200" cy="3008102"/>
          </a:xfrm>
          <a:prstGeom prst="rect">
            <a:avLst/>
          </a:prstGeom>
          <a:noFill/>
          <a:ln w="9525">
            <a:noFill/>
            <a:miter lim="800000"/>
            <a:headEnd/>
            <a:tailEnd/>
          </a:ln>
        </p:spPr>
      </p:pic>
      <p:pic>
        <p:nvPicPr>
          <p:cNvPr id="7" name="Picture 6" descr="http://sphotos-a.ak.fbcdn.net/hphotos-ak-ash4/404001_320686954695046_1765115379_n.jpg"/>
          <p:cNvPicPr/>
          <p:nvPr/>
        </p:nvPicPr>
        <p:blipFill>
          <a:blip r:embed="rId5" cstate="print"/>
          <a:srcRect/>
          <a:stretch>
            <a:fillRect/>
          </a:stretch>
        </p:blipFill>
        <p:spPr bwMode="auto">
          <a:xfrm>
            <a:off x="2411760" y="1196752"/>
            <a:ext cx="1559049" cy="2376264"/>
          </a:xfrm>
          <a:prstGeom prst="rect">
            <a:avLst/>
          </a:prstGeom>
          <a:noFill/>
          <a:ln w="9525">
            <a:noFill/>
            <a:miter lim="800000"/>
            <a:headEnd/>
            <a:tailEnd/>
          </a:ln>
        </p:spPr>
      </p:pic>
      <p:pic>
        <p:nvPicPr>
          <p:cNvPr id="8" name="Picture 7" descr="http://sphotos-a.ak.fbcdn.net/hphotos-ak-ash4/421604_320686314695110_1198754477_n.jpg"/>
          <p:cNvPicPr/>
          <p:nvPr/>
        </p:nvPicPr>
        <p:blipFill>
          <a:blip r:embed="rId6" cstate="print"/>
          <a:srcRect/>
          <a:stretch>
            <a:fillRect/>
          </a:stretch>
        </p:blipFill>
        <p:spPr bwMode="auto">
          <a:xfrm>
            <a:off x="2483768" y="3645024"/>
            <a:ext cx="2808312" cy="2232248"/>
          </a:xfrm>
          <a:prstGeom prst="rect">
            <a:avLst/>
          </a:prstGeom>
          <a:noFill/>
          <a:ln w="9525">
            <a:noFill/>
            <a:miter lim="800000"/>
            <a:headEnd/>
            <a:tailEnd/>
          </a:ln>
        </p:spPr>
      </p:pic>
      <p:pic>
        <p:nvPicPr>
          <p:cNvPr id="9" name="Picture 8" descr="http://sphotos-f.ak.fbcdn.net/hphotos-ak-ash4/281922_320686501361758_1154501422_n.jpg"/>
          <p:cNvPicPr/>
          <p:nvPr/>
        </p:nvPicPr>
        <p:blipFill>
          <a:blip r:embed="rId7" cstate="print"/>
          <a:srcRect/>
          <a:stretch>
            <a:fillRect/>
          </a:stretch>
        </p:blipFill>
        <p:spPr bwMode="auto">
          <a:xfrm>
            <a:off x="323528" y="3356992"/>
            <a:ext cx="2160240" cy="2520280"/>
          </a:xfrm>
          <a:prstGeom prst="rect">
            <a:avLst/>
          </a:prstGeom>
          <a:noFill/>
          <a:ln w="9525">
            <a:noFill/>
            <a:miter lim="800000"/>
            <a:headEnd/>
            <a:tailEnd/>
          </a:ln>
        </p:spPr>
      </p:pic>
      <p:pic>
        <p:nvPicPr>
          <p:cNvPr id="10" name="Picture 9" descr="http://sphotos-a.ak.fbcdn.net/hphotos-ak-ash4/311827_315027018594373_196268083_n.jpg"/>
          <p:cNvPicPr/>
          <p:nvPr/>
        </p:nvPicPr>
        <p:blipFill>
          <a:blip r:embed="rId8" cstate="print"/>
          <a:srcRect/>
          <a:stretch>
            <a:fillRect/>
          </a:stretch>
        </p:blipFill>
        <p:spPr bwMode="auto">
          <a:xfrm>
            <a:off x="5796136" y="188640"/>
            <a:ext cx="2880320" cy="2880320"/>
          </a:xfrm>
          <a:prstGeom prst="rect">
            <a:avLst/>
          </a:prstGeom>
          <a:noFill/>
          <a:ln w="9525">
            <a:noFill/>
            <a:miter lim="800000"/>
            <a:headEnd/>
            <a:tailEnd/>
          </a:ln>
        </p:spPr>
      </p:pic>
      <p:pic>
        <p:nvPicPr>
          <p:cNvPr id="11" name="Picture 10" descr="http://sphotos-d.ak.fbcdn.net/hphotos-ak-ash3/527172_315016825262059_2030304853_n.jpg"/>
          <p:cNvPicPr/>
          <p:nvPr/>
        </p:nvPicPr>
        <p:blipFill>
          <a:blip r:embed="rId9" cstate="print"/>
          <a:srcRect/>
          <a:stretch>
            <a:fillRect/>
          </a:stretch>
        </p:blipFill>
        <p:spPr bwMode="auto">
          <a:xfrm>
            <a:off x="5508104" y="3068960"/>
            <a:ext cx="3168352" cy="2014339"/>
          </a:xfrm>
          <a:prstGeom prst="rect">
            <a:avLst/>
          </a:prstGeom>
          <a:noFill/>
          <a:ln w="9525">
            <a:noFill/>
            <a:miter lim="800000"/>
            <a:headEnd/>
            <a:tailEnd/>
          </a:ln>
        </p:spPr>
      </p:pic>
      <p:pic>
        <p:nvPicPr>
          <p:cNvPr id="13" name="Picture 12" descr="http://sphotos-c.ak.fbcdn.net/hphotos-ak-snc6/253847_315018621928546_196585737_n.jpg"/>
          <p:cNvPicPr/>
          <p:nvPr/>
        </p:nvPicPr>
        <p:blipFill>
          <a:blip r:embed="rId10" cstate="print"/>
          <a:srcRect/>
          <a:stretch>
            <a:fillRect/>
          </a:stretch>
        </p:blipFill>
        <p:spPr bwMode="auto">
          <a:xfrm>
            <a:off x="6300192" y="4697760"/>
            <a:ext cx="2843808"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344816" cy="922114"/>
          </a:xfrm>
          <a:ln w="3175">
            <a:solidFill>
              <a:schemeClr val="accent6">
                <a:lumMod val="75000"/>
              </a:schemeClr>
            </a:solidFill>
          </a:ln>
        </p:spPr>
        <p:txBody>
          <a:bodyPr>
            <a:normAutofit/>
          </a:bodyPr>
          <a:lstStyle/>
          <a:p>
            <a:pPr algn="ctr"/>
            <a:r>
              <a:rPr lang="en-ZA" dirty="0" smtClean="0">
                <a:solidFill>
                  <a:schemeClr val="bg1">
                    <a:lumMod val="65000"/>
                  </a:schemeClr>
                </a:solidFill>
                <a:latin typeface="Arial" pitchFamily="34" charset="0"/>
                <a:cs typeface="Arial" pitchFamily="34" charset="0"/>
              </a:rPr>
              <a:t>Introduction</a:t>
            </a:r>
          </a:p>
        </p:txBody>
      </p:sp>
      <p:pic>
        <p:nvPicPr>
          <p:cNvPr id="15" name="Content Placeholder 14" descr="pg1.jpg"/>
          <p:cNvPicPr>
            <a:picLocks noGrp="1" noChangeAspect="1"/>
          </p:cNvPicPr>
          <p:nvPr>
            <p:ph idx="1"/>
          </p:nvPr>
        </p:nvPicPr>
        <p:blipFill>
          <a:blip r:embed="rId4" cstate="print"/>
          <a:stretch>
            <a:fillRect/>
          </a:stretch>
        </p:blipFill>
        <p:spPr>
          <a:xfrm>
            <a:off x="0" y="2636912"/>
            <a:ext cx="9144000" cy="4221088"/>
          </a:xfrm>
        </p:spPr>
      </p:pic>
      <p:sp>
        <p:nvSpPr>
          <p:cNvPr id="4" name="TextBox 3"/>
          <p:cNvSpPr txBox="1"/>
          <p:nvPr/>
        </p:nvSpPr>
        <p:spPr>
          <a:xfrm>
            <a:off x="467544" y="1556792"/>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5"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395536" y="283036"/>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9" name="Rectangle 8"/>
          <p:cNvSpPr/>
          <p:nvPr/>
        </p:nvSpPr>
        <p:spPr>
          <a:xfrm>
            <a:off x="899592" y="1628800"/>
            <a:ext cx="6480720" cy="954107"/>
          </a:xfrm>
          <a:prstGeom prst="rect">
            <a:avLst/>
          </a:prstGeom>
          <a:ln>
            <a:solidFill>
              <a:schemeClr val="bg1"/>
            </a:solidFill>
          </a:ln>
          <a:scene3d>
            <a:camera prst="perspectiveRelaxed"/>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Z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Building communities where everyone “Get’s it” </a:t>
            </a:r>
          </a:p>
        </p:txBody>
      </p:sp>
      <p:sp>
        <p:nvSpPr>
          <p:cNvPr id="10" name="TextBox 9"/>
          <p:cNvSpPr txBox="1"/>
          <p:nvPr/>
        </p:nvSpPr>
        <p:spPr>
          <a:xfrm>
            <a:off x="3419872" y="2780928"/>
            <a:ext cx="3583032" cy="523220"/>
          </a:xfrm>
          <a:prstGeom prst="rect">
            <a:avLst/>
          </a:prstGeom>
          <a:scene3d>
            <a:camera prst="perspectiveContrastingRightFacing"/>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Z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porateSLight"/>
              </a:rPr>
              <a:t>Political leaders get it</a:t>
            </a:r>
            <a:endParaRPr lang="en-Z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1907704" y="5373216"/>
            <a:ext cx="4921540" cy="584775"/>
          </a:xfrm>
          <a:prstGeom prst="rect">
            <a:avLst/>
          </a:prstGeom>
          <a:scene3d>
            <a:camera prst="perspectiveRelaxedModerately"/>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Z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porateSLight"/>
              </a:rPr>
              <a:t>People in the streets get it</a:t>
            </a:r>
            <a:endParaRPr lang="en-ZA"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a:off x="4067944" y="4365104"/>
            <a:ext cx="2481770" cy="523220"/>
          </a:xfrm>
          <a:prstGeom prst="rect">
            <a:avLst/>
          </a:prstGeom>
          <a:scene3d>
            <a:camera prst="perspectiveHeroicExtremeRightFacing"/>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Z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porateSLight"/>
              </a:rPr>
              <a:t>Students get it</a:t>
            </a:r>
            <a:endParaRPr lang="en-Z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extBox 12"/>
          <p:cNvSpPr txBox="1"/>
          <p:nvPr/>
        </p:nvSpPr>
        <p:spPr>
          <a:xfrm>
            <a:off x="755576" y="3284984"/>
            <a:ext cx="2376264" cy="954107"/>
          </a:xfrm>
          <a:prstGeom prst="rect">
            <a:avLst/>
          </a:prstGeom>
          <a:scene3d>
            <a:camera prst="isometricLeftDown"/>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Z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rporateSLight"/>
              </a:rPr>
              <a:t>The market get’s it</a:t>
            </a:r>
            <a:endParaRPr lang="en-Z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2529">
                                            <p:txEl>
                                              <p:pRg st="0" end="0"/>
                                            </p:txEl>
                                          </p:spTgt>
                                        </p:tgtEl>
                                        <p:attrNameLst>
                                          <p:attrName>style.visibility</p:attrName>
                                        </p:attrNameLst>
                                      </p:cBhvr>
                                      <p:to>
                                        <p:strVal val="visible"/>
                                      </p:to>
                                    </p:set>
                                    <p:anim calcmode="lin" valueType="num">
                                      <p:cBhvr additive="base">
                                        <p:cTn id="7" dur="500" fill="hold"/>
                                        <p:tgtEl>
                                          <p:spTgt spid="225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bg/>
                                          </p:spTgt>
                                        </p:tgtEl>
                                        <p:attrNameLst>
                                          <p:attrName>style.visibility</p:attrName>
                                        </p:attrNameLst>
                                      </p:cBhvr>
                                      <p:to>
                                        <p:strVal val="visible"/>
                                      </p:to>
                                    </p:set>
                                    <p:anim calcmode="lin" valueType="num">
                                      <p:cBhvr additive="base">
                                        <p:cTn id="13"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anim calcmode="lin" valueType="num">
                                      <p:cBhvr additive="base">
                                        <p:cTn id="25"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bg/>
                                          </p:spTgt>
                                        </p:tgtEl>
                                        <p:attrNameLst>
                                          <p:attrName>style.visibility</p:attrName>
                                        </p:attrNameLst>
                                      </p:cBhvr>
                                      <p:to>
                                        <p:strVal val="visible"/>
                                      </p:to>
                                    </p:set>
                                    <p:anim calcmode="lin" valueType="num">
                                      <p:cBhvr additive="base">
                                        <p:cTn id="3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bg/>
                                          </p:spTgt>
                                        </p:tgtEl>
                                        <p:attrNameLst>
                                          <p:attrName>style.visibility</p:attrName>
                                        </p:attrNameLst>
                                      </p:cBhvr>
                                      <p:to>
                                        <p:strVal val="visible"/>
                                      </p:to>
                                    </p:set>
                                    <p:animEffect transition="in" filter="fade">
                                      <p:cBhvr>
                                        <p:cTn id="49" dur="2000"/>
                                        <p:tgtEl>
                                          <p:spTgt spid="9">
                                            <p:bg/>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fade">
                                      <p:cBhvr>
                                        <p:cTn id="54"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build="p"/>
      <p:bldP spid="9" grpId="0" build="p" animBg="1"/>
      <p:bldP spid="10" grpId="0" build="p" animBg="1"/>
      <p:bldP spid="12" grpId="0" build="p" animBg="1"/>
      <p:bldP spid="1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ZA" sz="4000" dirty="0" smtClean="0"/>
              <a:t>Graduating Entrepreneurs</a:t>
            </a:r>
            <a:r>
              <a:rPr lang="en-ZA" dirty="0" smtClean="0"/>
              <a:t>@  </a:t>
            </a:r>
            <a:endParaRPr lang="en-ZA"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ZA" dirty="0" smtClean="0"/>
              <a:t>Incubating  ICT SMMEs </a:t>
            </a:r>
            <a:endParaRPr lang="en-ZA" dirty="0"/>
          </a:p>
        </p:txBody>
      </p:sp>
      <p:pic>
        <p:nvPicPr>
          <p:cNvPr id="8" name="Picture 7" descr="Old logo.jpg"/>
          <p:cNvPicPr>
            <a:picLocks noChangeAspect="1"/>
          </p:cNvPicPr>
          <p:nvPr/>
        </p:nvPicPr>
        <p:blipFill>
          <a:blip r:embed="rId2" cstate="print"/>
          <a:srcRect/>
          <a:stretch>
            <a:fillRect/>
          </a:stretch>
        </p:blipFill>
        <p:spPr bwMode="auto">
          <a:xfrm>
            <a:off x="6444208" y="0"/>
            <a:ext cx="2411760" cy="1152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6" name="Picture 2" descr="f44ced99-db00-4b12-8821-87171f65f06a@he"/>
          <p:cNvPicPr>
            <a:picLocks noChangeAspect="1" noChangeArrowheads="1"/>
          </p:cNvPicPr>
          <p:nvPr/>
        </p:nvPicPr>
        <p:blipFill>
          <a:blip r:embed="rId3" cstate="print"/>
          <a:srcRect/>
          <a:stretch>
            <a:fillRect/>
          </a:stretch>
        </p:blipFill>
        <p:spPr bwMode="auto">
          <a:xfrm>
            <a:off x="251520" y="1196752"/>
            <a:ext cx="4333094" cy="4968552"/>
          </a:xfrm>
          <a:prstGeom prst="rect">
            <a:avLst/>
          </a:prstGeom>
          <a:noFill/>
          <a:ln w="9525">
            <a:noFill/>
            <a:miter lim="800000"/>
            <a:headEnd/>
            <a:tailEnd/>
          </a:ln>
        </p:spPr>
      </p:pic>
      <p:pic>
        <p:nvPicPr>
          <p:cNvPr id="1027" name="Picture 3" descr="975ea4db-448c-49ed-9903-0f1a14ed4dc6@he"/>
          <p:cNvPicPr>
            <a:picLocks noChangeAspect="1" noChangeArrowheads="1"/>
          </p:cNvPicPr>
          <p:nvPr/>
        </p:nvPicPr>
        <p:blipFill>
          <a:blip r:embed="rId4" cstate="print"/>
          <a:srcRect/>
          <a:stretch>
            <a:fillRect/>
          </a:stretch>
        </p:blipFill>
        <p:spPr bwMode="auto">
          <a:xfrm>
            <a:off x="3419872" y="1196752"/>
            <a:ext cx="5112568"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128792" cy="922114"/>
          </a:xfrm>
          <a:ln w="3175">
            <a:solidFill>
              <a:schemeClr val="accent6">
                <a:lumMod val="75000"/>
              </a:schemeClr>
            </a:solidFill>
          </a:ln>
        </p:spPr>
        <p:txBody>
          <a:bodyPr>
            <a:normAutofit/>
          </a:bodyPr>
          <a:lstStyle/>
          <a:p>
            <a:pPr algn="ctr"/>
            <a:r>
              <a:rPr lang="en-ZA" dirty="0" smtClean="0">
                <a:solidFill>
                  <a:schemeClr val="bg1">
                    <a:lumMod val="65000"/>
                  </a:schemeClr>
                </a:solidFill>
                <a:latin typeface="Arial" pitchFamily="34" charset="0"/>
                <a:cs typeface="Arial" pitchFamily="34" charset="0"/>
              </a:rPr>
              <a:t>Closing Remarks</a:t>
            </a:r>
          </a:p>
        </p:txBody>
      </p:sp>
      <p:pic>
        <p:nvPicPr>
          <p:cNvPr id="15" name="Content Placeholder 14" descr="pg1.jpg"/>
          <p:cNvPicPr>
            <a:picLocks noGrp="1" noChangeAspect="1"/>
          </p:cNvPicPr>
          <p:nvPr>
            <p:ph idx="1"/>
          </p:nvPr>
        </p:nvPicPr>
        <p:blipFill>
          <a:blip r:embed="rId4" cstate="print"/>
          <a:stretch>
            <a:fillRect/>
          </a:stretch>
        </p:blipFill>
        <p:spPr>
          <a:xfrm>
            <a:off x="0" y="2636912"/>
            <a:ext cx="9144000" cy="4221088"/>
          </a:xfrm>
        </p:spPr>
      </p:pic>
      <p:sp>
        <p:nvSpPr>
          <p:cNvPr id="4" name="TextBox 3"/>
          <p:cNvSpPr txBox="1"/>
          <p:nvPr/>
        </p:nvSpPr>
        <p:spPr>
          <a:xfrm>
            <a:off x="467544" y="1556792"/>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5"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395536" y="283036"/>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7" name="Rectangle 6"/>
          <p:cNvSpPr/>
          <p:nvPr/>
        </p:nvSpPr>
        <p:spPr>
          <a:xfrm>
            <a:off x="755576" y="1412776"/>
            <a:ext cx="7056784" cy="4385816"/>
          </a:xfrm>
          <a:prstGeom prst="rect">
            <a:avLst/>
          </a:prstGeom>
        </p:spPr>
        <p:txBody>
          <a:bodyPr wrap="square">
            <a:spAutoFit/>
          </a:bodyPr>
          <a:lstStyle/>
          <a:p>
            <a:pPr algn="just">
              <a:lnSpc>
                <a:spcPct val="150000"/>
              </a:lnSpc>
              <a:buFont typeface="Wingdings" pitchFamily="2" charset="2"/>
              <a:buChar char="q"/>
            </a:pPr>
            <a:r>
              <a:rPr lang="en-US" dirty="0" smtClean="0">
                <a:latin typeface="Arial" pitchFamily="34" charset="0"/>
                <a:cs typeface="Arial" pitchFamily="34" charset="0"/>
              </a:rPr>
              <a:t>Understand and holistically enhance all relevant elements </a:t>
            </a:r>
          </a:p>
          <a:p>
            <a:pPr algn="just">
              <a:lnSpc>
                <a:spcPct val="150000"/>
              </a:lnSpc>
              <a:buFont typeface="Wingdings" pitchFamily="2" charset="2"/>
              <a:buChar char="q"/>
            </a:pPr>
            <a:r>
              <a:rPr lang="en-US" dirty="0" smtClean="0">
                <a:latin typeface="Arial" pitchFamily="34" charset="0"/>
                <a:cs typeface="Arial" pitchFamily="34" charset="0"/>
              </a:rPr>
              <a:t> Don’t worry about changing everything on a full scale at once</a:t>
            </a:r>
          </a:p>
          <a:p>
            <a:pPr algn="just">
              <a:lnSpc>
                <a:spcPct val="150000"/>
              </a:lnSpc>
              <a:buFont typeface="Wingdings" pitchFamily="2" charset="2"/>
              <a:buChar char="q"/>
            </a:pPr>
            <a:r>
              <a:rPr lang="en-US" dirty="0" smtClean="0">
                <a:latin typeface="Arial" pitchFamily="34" charset="0"/>
                <a:cs typeface="Arial" pitchFamily="34" charset="0"/>
              </a:rPr>
              <a:t>Learn from best practice around the globe, but don’t imitate other’s successes</a:t>
            </a:r>
          </a:p>
          <a:p>
            <a:pPr algn="just">
              <a:lnSpc>
                <a:spcPct val="150000"/>
              </a:lnSpc>
              <a:buFont typeface="Wingdings" pitchFamily="2" charset="2"/>
              <a:buChar char="q"/>
            </a:pPr>
            <a:r>
              <a:rPr lang="en-US" dirty="0" smtClean="0">
                <a:latin typeface="Arial" pitchFamily="34" charset="0"/>
                <a:cs typeface="Arial" pitchFamily="34" charset="0"/>
              </a:rPr>
              <a:t> Be local and do not target the entire country, target several regions simultaneously </a:t>
            </a:r>
          </a:p>
          <a:p>
            <a:pPr algn="just">
              <a:lnSpc>
                <a:spcPct val="150000"/>
              </a:lnSpc>
              <a:buFont typeface="Wingdings" pitchFamily="2" charset="2"/>
              <a:buChar char="q"/>
            </a:pPr>
            <a:r>
              <a:rPr lang="en-US" dirty="0" smtClean="0">
                <a:latin typeface="Arial" pitchFamily="34" charset="0"/>
                <a:cs typeface="Arial" pitchFamily="34" charset="0"/>
              </a:rPr>
              <a:t> Have a dedicated, independent team of entrepreneurship enablers on the ground</a:t>
            </a:r>
          </a:p>
          <a:p>
            <a:pPr algn="just">
              <a:lnSpc>
                <a:spcPct val="150000"/>
              </a:lnSpc>
              <a:buFont typeface="Wingdings" pitchFamily="2" charset="2"/>
              <a:buChar char="q"/>
            </a:pPr>
            <a:r>
              <a:rPr lang="en-US" dirty="0" smtClean="0">
                <a:latin typeface="Arial" pitchFamily="34" charset="0"/>
                <a:cs typeface="Arial" pitchFamily="34" charset="0"/>
              </a:rPr>
              <a:t>Success breeds success – Tell your stories…..</a:t>
            </a:r>
          </a:p>
          <a:p>
            <a:pPr>
              <a:lnSpc>
                <a:spcPct val="200000"/>
              </a:lnSpc>
              <a:buFont typeface="Wingdings" pitchFamily="2" charset="2"/>
              <a:buChar char="q"/>
            </a:pPr>
            <a:endParaRPr lang="en-ZA"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7">
                                            <p:txEl>
                                              <p:pRg st="5" end="5"/>
                                            </p:txEl>
                                          </p:spTgt>
                                        </p:tgtEl>
                                      </p:cBhvr>
                                    </p:animEffect>
                                    <p:animScale>
                                      <p:cBhvr>
                                        <p:cTn id="37" dur="250" autoRev="1" fill="hold"/>
                                        <p:tgtEl>
                                          <p:spTgt spid="7">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 &amp; A</a:t>
            </a:r>
            <a:endParaRPr lang="en-ZA" dirty="0"/>
          </a:p>
        </p:txBody>
      </p:sp>
      <p:sp>
        <p:nvSpPr>
          <p:cNvPr id="3" name="Content Placeholder 2"/>
          <p:cNvSpPr>
            <a:spLocks noGrp="1"/>
          </p:cNvSpPr>
          <p:nvPr>
            <p:ph idx="1"/>
          </p:nvPr>
        </p:nvSpPr>
        <p:spPr>
          <a:xfrm>
            <a:off x="467544" y="1600200"/>
            <a:ext cx="8219256" cy="4525963"/>
          </a:xfrm>
        </p:spPr>
        <p:txBody>
          <a:bodyPr>
            <a:normAutofit/>
          </a:bodyPr>
          <a:lstStyle/>
          <a:p>
            <a:pPr algn="ctr">
              <a:buNone/>
            </a:pPr>
            <a:r>
              <a:rPr lang="en-US" dirty="0" smtClean="0">
                <a:solidFill>
                  <a:srgbClr val="FFFF00"/>
                </a:solidFill>
                <a:effectLst>
                  <a:outerShdw blurRad="38100" dist="38100" dir="2700000" algn="tl">
                    <a:srgbClr val="C0C0C0"/>
                  </a:outerShdw>
                </a:effectLst>
              </a:rPr>
              <a:t>Thank you !</a:t>
            </a:r>
          </a:p>
          <a:p>
            <a:pPr>
              <a:buNone/>
            </a:pPr>
            <a:r>
              <a:rPr lang="en-US" sz="2000" dirty="0" smtClean="0">
                <a:effectLst>
                  <a:outerShdw blurRad="38100" dist="38100" dir="2700000" algn="tl">
                    <a:srgbClr val="C0C0C0"/>
                  </a:outerShdw>
                </a:effectLst>
              </a:rPr>
              <a:t>Eastern Cape Information Technology Initiative (ECITI)</a:t>
            </a:r>
          </a:p>
          <a:p>
            <a:pPr>
              <a:buNone/>
            </a:pPr>
            <a:r>
              <a:rPr lang="en-ZA" sz="2000" dirty="0" smtClean="0">
                <a:effectLst>
                  <a:outerShdw blurRad="38100" dist="38100" dir="2700000" algn="tl">
                    <a:srgbClr val="C0C0C0"/>
                  </a:outerShdw>
                </a:effectLst>
              </a:rPr>
              <a:t>East London IDZ, Zone 1C, eMonti Science &amp; Technology Park</a:t>
            </a:r>
          </a:p>
          <a:p>
            <a:pPr>
              <a:buNone/>
            </a:pPr>
            <a:r>
              <a:rPr lang="en-ZA" sz="2000" dirty="0" smtClean="0">
                <a:effectLst>
                  <a:outerShdw blurRad="38100" dist="38100" dir="2700000" algn="tl">
                    <a:srgbClr val="C0C0C0"/>
                  </a:outerShdw>
                </a:effectLst>
              </a:rPr>
              <a:t>Block B. Off Lower Chester Road, Sunnyridge, 5208</a:t>
            </a:r>
          </a:p>
          <a:p>
            <a:pPr>
              <a:buNone/>
            </a:pPr>
            <a:r>
              <a:rPr lang="en-ZA" sz="2000" dirty="0" smtClean="0">
                <a:effectLst>
                  <a:outerShdw blurRad="38100" dist="38100" dir="2700000" algn="tl">
                    <a:srgbClr val="C0C0C0"/>
                  </a:outerShdw>
                </a:effectLst>
              </a:rPr>
              <a:t>Tel: +27 43 702 8200 (switchboard)</a:t>
            </a:r>
          </a:p>
          <a:p>
            <a:pPr>
              <a:buNone/>
            </a:pPr>
            <a:r>
              <a:rPr lang="en-ZA" sz="2000" dirty="0" smtClean="0">
                <a:effectLst>
                  <a:outerShdw blurRad="38100" dist="38100" dir="2700000" algn="tl">
                    <a:srgbClr val="C0C0C0"/>
                  </a:outerShdw>
                </a:effectLst>
              </a:rPr>
              <a:t>Fax: 0866816321</a:t>
            </a:r>
          </a:p>
          <a:p>
            <a:pPr>
              <a:buNone/>
            </a:pPr>
            <a:r>
              <a:rPr lang="en-ZA" sz="2000" dirty="0" smtClean="0">
                <a:effectLst>
                  <a:outerShdw blurRad="38100" dist="38100" dir="2700000" algn="tl">
                    <a:srgbClr val="C0C0C0"/>
                  </a:outerShdw>
                </a:effectLst>
              </a:rPr>
              <a:t>Email:</a:t>
            </a:r>
          </a:p>
          <a:p>
            <a:pPr>
              <a:buNone/>
            </a:pPr>
            <a:r>
              <a:rPr lang="en-ZA" sz="2000" dirty="0" smtClean="0">
                <a:effectLst>
                  <a:outerShdw blurRad="38100" dist="38100" dir="2700000" algn="tl">
                    <a:srgbClr val="C0C0C0"/>
                  </a:outerShdw>
                </a:effectLst>
                <a:hlinkClick r:id="rId2"/>
              </a:rPr>
              <a:t>www.eciti.co.za</a:t>
            </a:r>
            <a:endParaRPr lang="en-ZA" sz="2000" dirty="0" smtClean="0">
              <a:effectLst>
                <a:outerShdw blurRad="38100" dist="38100" dir="2700000" algn="tl">
                  <a:srgbClr val="C0C0C0"/>
                </a:outerShdw>
              </a:effectLst>
            </a:endParaRPr>
          </a:p>
          <a:p>
            <a:pPr>
              <a:buNone/>
            </a:pPr>
            <a:r>
              <a:rPr lang="en-ZA" sz="2000" dirty="0" smtClean="0">
                <a:effectLst>
                  <a:outerShdw blurRad="38100" dist="38100" dir="2700000" algn="tl">
                    <a:srgbClr val="C0C0C0"/>
                  </a:outerShdw>
                </a:effectLst>
              </a:rPr>
              <a:t>FACEBOOK: </a:t>
            </a:r>
            <a:r>
              <a:rPr lang="en-ZA" sz="2000" dirty="0" smtClean="0">
                <a:effectLst>
                  <a:outerShdw blurRad="38100" dist="38100" dir="2700000" algn="tl">
                    <a:srgbClr val="C0C0C0"/>
                  </a:outerShdw>
                </a:effectLst>
                <a:hlinkClick r:id="rId3"/>
              </a:rPr>
              <a:t>https://www.facebook.com/pages/Eastern-Cape-IT-Initiative/208721962558213</a:t>
            </a:r>
            <a:endParaRPr lang="en-US" sz="2000" dirty="0" smtClean="0">
              <a:effectLst>
                <a:outerShdw blurRad="38100" dist="38100" dir="2700000" algn="tl">
                  <a:srgbClr val="C0C0C0"/>
                </a:outerShdw>
              </a:effectLst>
            </a:endParaRPr>
          </a:p>
          <a:p>
            <a:pPr>
              <a:buNone/>
            </a:pPr>
            <a:endParaRPr lang="en-ZA"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ZA" dirty="0" smtClean="0"/>
              <a:t>Incubating ICT SMMEs</a:t>
            </a:r>
            <a:endParaRPr lang="en-Z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337"/>
          </a:xfrm>
        </p:spPr>
        <p:txBody>
          <a:bodyPr rtlCol="0">
            <a:normAutofit/>
          </a:bodyPr>
          <a:lstStyle/>
          <a:p>
            <a:pPr algn="l" eaLnBrk="1" fontAlgn="auto" hangingPunct="1">
              <a:spcAft>
                <a:spcPts val="0"/>
              </a:spcAft>
              <a:defRPr/>
            </a:pPr>
            <a:r>
              <a:rPr lang="en-ZA" sz="3000" spc="300" dirty="0" smtClean="0">
                <a:solidFill>
                  <a:schemeClr val="accent5"/>
                </a:solidFill>
              </a:rPr>
              <a:t>SECTORS OF FOCUS</a:t>
            </a:r>
            <a:endParaRPr lang="en-US" sz="3000" dirty="0"/>
          </a:p>
        </p:txBody>
      </p:sp>
      <p:pic>
        <p:nvPicPr>
          <p:cNvPr id="17411" name="Content Placeholder 3" descr="ECITI 3.jpg"/>
          <p:cNvPicPr>
            <a:picLocks noGrp="1" noChangeAspect="1"/>
          </p:cNvPicPr>
          <p:nvPr>
            <p:ph idx="1"/>
          </p:nvPr>
        </p:nvPicPr>
        <p:blipFill>
          <a:blip r:embed="rId2" cstate="print"/>
          <a:srcRect/>
          <a:stretch>
            <a:fillRect/>
          </a:stretch>
        </p:blipFill>
        <p:spPr>
          <a:xfrm>
            <a:off x="250825" y="1125538"/>
            <a:ext cx="8497888" cy="5287962"/>
          </a:xfrm>
        </p:spPr>
      </p:pic>
      <p:pic>
        <p:nvPicPr>
          <p:cNvPr id="17412" name="Picture 6" descr="Old logo.jpg"/>
          <p:cNvPicPr>
            <a:picLocks noChangeAspect="1"/>
          </p:cNvPicPr>
          <p:nvPr/>
        </p:nvPicPr>
        <p:blipFill>
          <a:blip r:embed="rId3" cstate="print"/>
          <a:srcRect/>
          <a:stretch>
            <a:fillRect/>
          </a:stretch>
        </p:blipFill>
        <p:spPr bwMode="auto">
          <a:xfrm>
            <a:off x="7524750" y="333375"/>
            <a:ext cx="1357313" cy="736600"/>
          </a:xfrm>
          <a:prstGeom prst="rect">
            <a:avLst/>
          </a:prstGeom>
          <a:noFill/>
          <a:ln w="9525">
            <a:noFill/>
            <a:miter lim="800000"/>
            <a:headEnd/>
            <a:tailEnd/>
          </a:ln>
        </p:spPr>
      </p:pic>
      <p:sp>
        <p:nvSpPr>
          <p:cNvPr id="9" name="Rectangle 8"/>
          <p:cNvSpPr/>
          <p:nvPr/>
        </p:nvSpPr>
        <p:spPr>
          <a:xfrm>
            <a:off x="3492500" y="1196975"/>
            <a:ext cx="5256213" cy="4524375"/>
          </a:xfrm>
          <a:prstGeom prst="rect">
            <a:avLst/>
          </a:prstGeom>
        </p:spPr>
        <p:txBody>
          <a:bodyPr>
            <a:spAutoFit/>
          </a:bodyPr>
          <a:lstStyle/>
          <a:p>
            <a:pPr>
              <a:defRPr/>
            </a:pPr>
            <a:r>
              <a:rPr lang="en-ZA" sz="2400" dirty="0">
                <a:latin typeface="+mn-lt"/>
              </a:rPr>
              <a:t>Nature of Businesses @ ECITI</a:t>
            </a:r>
          </a:p>
          <a:p>
            <a:pPr>
              <a:defRPr/>
            </a:pPr>
            <a:r>
              <a:rPr lang="en-ZA" sz="2400" u="sng" dirty="0">
                <a:solidFill>
                  <a:srgbClr val="00B0F0"/>
                </a:solidFill>
                <a:latin typeface="+mj-lt"/>
              </a:rPr>
              <a:t>ICT</a:t>
            </a:r>
          </a:p>
          <a:p>
            <a:pPr>
              <a:buFont typeface="Arial" pitchFamily="34" charset="0"/>
              <a:buChar char="•"/>
              <a:defRPr/>
            </a:pPr>
            <a:r>
              <a:rPr lang="en-ZA" sz="2400" dirty="0">
                <a:latin typeface="+mn-lt"/>
              </a:rPr>
              <a:t>Software Developers</a:t>
            </a:r>
          </a:p>
          <a:p>
            <a:pPr>
              <a:buFont typeface="Arial" pitchFamily="34" charset="0"/>
              <a:buChar char="•"/>
              <a:defRPr/>
            </a:pPr>
            <a:r>
              <a:rPr lang="en-ZA" sz="2400" dirty="0">
                <a:latin typeface="+mn-lt"/>
              </a:rPr>
              <a:t>Hardware and Networking </a:t>
            </a:r>
          </a:p>
          <a:p>
            <a:pPr>
              <a:buFont typeface="Arial" pitchFamily="34" charset="0"/>
              <a:buChar char="•"/>
              <a:defRPr/>
            </a:pPr>
            <a:r>
              <a:rPr lang="en-ZA" sz="2400" dirty="0">
                <a:latin typeface="+mn-lt"/>
              </a:rPr>
              <a:t>System Integration</a:t>
            </a:r>
          </a:p>
          <a:p>
            <a:pPr>
              <a:buFont typeface="Arial" pitchFamily="34" charset="0"/>
              <a:buChar char="•"/>
              <a:defRPr/>
            </a:pPr>
            <a:r>
              <a:rPr lang="en-ZA" sz="2400" dirty="0">
                <a:latin typeface="+mn-lt"/>
              </a:rPr>
              <a:t>Firewall and security maintenance</a:t>
            </a:r>
          </a:p>
          <a:p>
            <a:pPr>
              <a:buFont typeface="Arial" pitchFamily="34" charset="0"/>
              <a:buChar char="•"/>
              <a:defRPr/>
            </a:pPr>
            <a:r>
              <a:rPr lang="en-ZA" sz="2400" dirty="0">
                <a:latin typeface="+mn-lt"/>
              </a:rPr>
              <a:t>Licenses and reselling</a:t>
            </a:r>
          </a:p>
          <a:p>
            <a:pPr>
              <a:defRPr/>
            </a:pPr>
            <a:r>
              <a:rPr lang="en-ZA" sz="2400" u="sng" dirty="0">
                <a:solidFill>
                  <a:srgbClr val="00B0F0"/>
                </a:solidFill>
                <a:latin typeface="+mn-lt"/>
              </a:rPr>
              <a:t>Film and Media</a:t>
            </a:r>
          </a:p>
          <a:p>
            <a:pPr>
              <a:buFont typeface="Arial" pitchFamily="34" charset="0"/>
              <a:buChar char="•"/>
              <a:defRPr/>
            </a:pPr>
            <a:r>
              <a:rPr lang="en-ZA" sz="2400" dirty="0">
                <a:latin typeface="+mn-lt"/>
              </a:rPr>
              <a:t>Content generation (Script writing)</a:t>
            </a:r>
          </a:p>
          <a:p>
            <a:pPr>
              <a:buFont typeface="Arial" pitchFamily="34" charset="0"/>
              <a:buChar char="•"/>
              <a:defRPr/>
            </a:pPr>
            <a:r>
              <a:rPr lang="en-ZA" sz="2400" dirty="0">
                <a:latin typeface="+mn-lt"/>
              </a:rPr>
              <a:t>Filming and documentary</a:t>
            </a:r>
          </a:p>
          <a:p>
            <a:pPr>
              <a:buFont typeface="Arial" pitchFamily="34" charset="0"/>
              <a:buChar char="•"/>
              <a:defRPr/>
            </a:pPr>
            <a:r>
              <a:rPr lang="en-ZA" sz="2400" dirty="0">
                <a:latin typeface="+mn-lt"/>
              </a:rPr>
              <a:t>Editing </a:t>
            </a:r>
          </a:p>
          <a:p>
            <a:pPr>
              <a:buFont typeface="Arial" pitchFamily="34" charset="0"/>
              <a:buChar char="•"/>
              <a:defRPr/>
            </a:pPr>
            <a:r>
              <a:rPr lang="en-ZA" sz="2400" dirty="0">
                <a:latin typeface="+mn-lt"/>
              </a:rPr>
              <a:t>Production &amp; Directing </a:t>
            </a:r>
          </a:p>
        </p:txBody>
      </p:sp>
      <p:sp>
        <p:nvSpPr>
          <p:cNvPr id="10" name="Rectangle 9"/>
          <p:cNvSpPr/>
          <p:nvPr/>
        </p:nvSpPr>
        <p:spPr>
          <a:xfrm>
            <a:off x="179388" y="1412875"/>
            <a:ext cx="2808287" cy="2308225"/>
          </a:xfrm>
          <a:prstGeom prst="rect">
            <a:avLst/>
          </a:prstGeom>
        </p:spPr>
        <p:txBody>
          <a:bodyPr>
            <a:spAutoFit/>
          </a:bodyPr>
          <a:lstStyle/>
          <a:p>
            <a:pPr>
              <a:defRPr/>
            </a:pPr>
            <a:r>
              <a:rPr lang="en-ZA" sz="2400" i="1" dirty="0">
                <a:solidFill>
                  <a:srgbClr val="7030A0"/>
                </a:solidFill>
                <a:latin typeface="+mn-lt"/>
              </a:rPr>
              <a:t>ECITI focuses in Information &amp;Communication Technology (ICT) and the Film &amp; Media Industries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337"/>
          </a:xfrm>
        </p:spPr>
        <p:txBody>
          <a:bodyPr rtlCol="0">
            <a:normAutofit/>
          </a:bodyPr>
          <a:lstStyle/>
          <a:p>
            <a:pPr algn="l" eaLnBrk="1" fontAlgn="auto" hangingPunct="1">
              <a:spcAft>
                <a:spcPts val="0"/>
              </a:spcAft>
              <a:defRPr/>
            </a:pPr>
            <a:r>
              <a:rPr lang="en-ZA" sz="3000" spc="300" dirty="0" smtClean="0">
                <a:solidFill>
                  <a:schemeClr val="accent5"/>
                </a:solidFill>
              </a:rPr>
              <a:t>INCUBATION @ECITI </a:t>
            </a:r>
            <a:endParaRPr lang="en-US" sz="3000" dirty="0"/>
          </a:p>
        </p:txBody>
      </p:sp>
      <p:pic>
        <p:nvPicPr>
          <p:cNvPr id="18435" name="Picture 6" descr="Old logo.jpg"/>
          <p:cNvPicPr>
            <a:picLocks noChangeAspect="1"/>
          </p:cNvPicPr>
          <p:nvPr/>
        </p:nvPicPr>
        <p:blipFill>
          <a:blip r:embed="rId2" cstate="print"/>
          <a:srcRect/>
          <a:stretch>
            <a:fillRect/>
          </a:stretch>
        </p:blipFill>
        <p:spPr bwMode="auto">
          <a:xfrm>
            <a:off x="7524750" y="333375"/>
            <a:ext cx="1357313" cy="736600"/>
          </a:xfrm>
          <a:prstGeom prst="rect">
            <a:avLst/>
          </a:prstGeom>
          <a:noFill/>
          <a:ln w="9525">
            <a:noFill/>
            <a:miter lim="800000"/>
            <a:headEnd/>
            <a:tailEnd/>
          </a:ln>
        </p:spPr>
      </p:pic>
      <p:graphicFrame>
        <p:nvGraphicFramePr>
          <p:cNvPr id="7" name="Table 6"/>
          <p:cNvGraphicFramePr>
            <a:graphicFrameLocks noGrp="1"/>
          </p:cNvGraphicFramePr>
          <p:nvPr/>
        </p:nvGraphicFramePr>
        <p:xfrm>
          <a:off x="179388" y="1668463"/>
          <a:ext cx="8712969" cy="2865120"/>
        </p:xfrm>
        <a:graphic>
          <a:graphicData uri="http://schemas.openxmlformats.org/drawingml/2006/table">
            <a:tbl>
              <a:tblPr/>
              <a:tblGrid>
                <a:gridCol w="2129475"/>
                <a:gridCol w="2079332"/>
                <a:gridCol w="2215161"/>
                <a:gridCol w="2289001"/>
              </a:tblGrid>
              <a:tr h="175366">
                <a:tc>
                  <a:txBody>
                    <a:bodyPr/>
                    <a:lstStyle/>
                    <a:p>
                      <a:pPr>
                        <a:spcAft>
                          <a:spcPts val="0"/>
                        </a:spcAft>
                        <a:tabLst>
                          <a:tab pos="540385" algn="l"/>
                        </a:tabLst>
                      </a:pPr>
                      <a:r>
                        <a:rPr lang="en-GB" sz="2400" b="1" dirty="0">
                          <a:latin typeface="+mn-lt"/>
                          <a:ea typeface="Times New Roman"/>
                          <a:cs typeface="Times New Roman"/>
                        </a:rPr>
                        <a:t>Pipeline Development</a:t>
                      </a:r>
                      <a:endParaRPr lang="en-ZA" sz="2400" dirty="0">
                        <a:latin typeface="+mn-lt"/>
                        <a:ea typeface="Times New Roman"/>
                        <a:cs typeface="Times New Roman"/>
                      </a:endParaRPr>
                    </a:p>
                  </a:txBody>
                  <a:tcPr marL="68260" marR="6826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a:spcAft>
                          <a:spcPts val="0"/>
                        </a:spcAft>
                        <a:tabLst>
                          <a:tab pos="540385" algn="l"/>
                        </a:tabLst>
                      </a:pPr>
                      <a:r>
                        <a:rPr lang="en-GB" sz="2400" b="1" dirty="0">
                          <a:latin typeface="+mn-lt"/>
                          <a:ea typeface="Times New Roman"/>
                          <a:cs typeface="Times New Roman"/>
                        </a:rPr>
                        <a:t>Launch Pad</a:t>
                      </a:r>
                      <a:endParaRPr lang="en-ZA" sz="2400" dirty="0">
                        <a:latin typeface="+mn-lt"/>
                        <a:ea typeface="Times New Roman"/>
                        <a:cs typeface="Times New Roman"/>
                      </a:endParaRPr>
                    </a:p>
                  </a:txBody>
                  <a:tcPr marL="68260" marR="6826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a:spcAft>
                          <a:spcPts val="0"/>
                        </a:spcAft>
                        <a:tabLst>
                          <a:tab pos="540385" algn="l"/>
                        </a:tabLst>
                      </a:pPr>
                      <a:r>
                        <a:rPr lang="en-GB" sz="2400" b="1" dirty="0">
                          <a:latin typeface="+mn-lt"/>
                          <a:ea typeface="Times New Roman"/>
                          <a:cs typeface="Times New Roman"/>
                        </a:rPr>
                        <a:t>Seed</a:t>
                      </a:r>
                      <a:endParaRPr lang="en-ZA" sz="2400" dirty="0">
                        <a:latin typeface="+mn-lt"/>
                        <a:ea typeface="Times New Roman"/>
                        <a:cs typeface="Times New Roman"/>
                      </a:endParaRPr>
                    </a:p>
                  </a:txBody>
                  <a:tcPr marL="68260" marR="6826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c>
                  <a:txBody>
                    <a:bodyPr/>
                    <a:lstStyle/>
                    <a:p>
                      <a:pPr>
                        <a:spcAft>
                          <a:spcPts val="0"/>
                        </a:spcAft>
                        <a:tabLst>
                          <a:tab pos="540385" algn="l"/>
                        </a:tabLst>
                      </a:pPr>
                      <a:r>
                        <a:rPr lang="en-GB" sz="2400" b="1" dirty="0" smtClean="0">
                          <a:latin typeface="+mn-lt"/>
                          <a:ea typeface="Times New Roman"/>
                          <a:cs typeface="Times New Roman"/>
                        </a:rPr>
                        <a:t>E-Client(Growth</a:t>
                      </a:r>
                      <a:r>
                        <a:rPr lang="en-GB" sz="2400" b="1" dirty="0">
                          <a:latin typeface="+mn-lt"/>
                          <a:ea typeface="Times New Roman"/>
                          <a:cs typeface="Times New Roman"/>
                        </a:rPr>
                        <a:t>)</a:t>
                      </a:r>
                      <a:endParaRPr lang="en-ZA" sz="2400" dirty="0">
                        <a:latin typeface="+mn-lt"/>
                        <a:ea typeface="Times New Roman"/>
                        <a:cs typeface="Times New Roman"/>
                      </a:endParaRPr>
                    </a:p>
                  </a:txBody>
                  <a:tcPr marL="68260" marR="6826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AF1DD"/>
                    </a:solidFill>
                  </a:tcPr>
                </a:tc>
              </a:tr>
              <a:tr h="66071">
                <a:tc>
                  <a:txBody>
                    <a:bodyPr/>
                    <a:lstStyle/>
                    <a:p>
                      <a:pPr algn="ctr">
                        <a:spcAft>
                          <a:spcPts val="0"/>
                        </a:spcAft>
                        <a:tabLst>
                          <a:tab pos="540385" algn="l"/>
                        </a:tabLst>
                      </a:pPr>
                      <a:r>
                        <a:rPr lang="en-GB" sz="1600" b="1" dirty="0">
                          <a:latin typeface="Californian FB"/>
                          <a:ea typeface="Times New Roman"/>
                          <a:cs typeface="Times New Roman"/>
                        </a:rPr>
                        <a:t>Ongoing as per Ops Plan</a:t>
                      </a:r>
                      <a:endParaRPr lang="en-ZA" sz="2800" dirty="0">
                        <a:latin typeface="Arial"/>
                        <a:ea typeface="Times New Roman"/>
                        <a:cs typeface="Times New Roman"/>
                      </a:endParaRPr>
                    </a:p>
                  </a:txBody>
                  <a:tcPr marL="68260" marR="6826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tabLst>
                          <a:tab pos="540385" algn="l"/>
                        </a:tabLst>
                      </a:pPr>
                      <a:r>
                        <a:rPr lang="en-GB" sz="1600" b="1">
                          <a:latin typeface="Californian FB"/>
                          <a:ea typeface="Calibri"/>
                          <a:cs typeface="Times New Roman"/>
                        </a:rPr>
                        <a:t>3-6 months</a:t>
                      </a:r>
                      <a:endParaRPr lang="en-ZA" sz="2800">
                        <a:latin typeface="Arial"/>
                        <a:ea typeface="Times New Roman"/>
                        <a:cs typeface="Times New Roman"/>
                      </a:endParaRPr>
                    </a:p>
                  </a:txBody>
                  <a:tcPr marL="68260" marR="6826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tabLst>
                          <a:tab pos="540385" algn="l"/>
                        </a:tabLst>
                      </a:pPr>
                      <a:r>
                        <a:rPr lang="en-GB" sz="1600" b="1">
                          <a:latin typeface="Californian FB"/>
                          <a:ea typeface="Calibri"/>
                          <a:cs typeface="Times New Roman"/>
                        </a:rPr>
                        <a:t>6-18 months</a:t>
                      </a:r>
                      <a:endParaRPr lang="en-ZA" sz="2800">
                        <a:latin typeface="Arial"/>
                        <a:ea typeface="Times New Roman"/>
                        <a:cs typeface="Times New Roman"/>
                      </a:endParaRPr>
                    </a:p>
                  </a:txBody>
                  <a:tcPr marL="68260" marR="6826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spcAft>
                          <a:spcPts val="0"/>
                        </a:spcAft>
                        <a:tabLst>
                          <a:tab pos="540385" algn="l"/>
                        </a:tabLst>
                      </a:pPr>
                      <a:r>
                        <a:rPr lang="en-GB" sz="1600" b="1">
                          <a:latin typeface="Californian FB"/>
                          <a:ea typeface="Calibri"/>
                          <a:cs typeface="Times New Roman"/>
                        </a:rPr>
                        <a:t>6-12 months</a:t>
                      </a:r>
                      <a:endParaRPr lang="en-ZA" sz="2800">
                        <a:latin typeface="Arial"/>
                        <a:ea typeface="Times New Roman"/>
                        <a:cs typeface="Times New Roman"/>
                      </a:endParaRPr>
                    </a:p>
                  </a:txBody>
                  <a:tcPr marL="68260" marR="6826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446775">
                <a:tc>
                  <a:txBody>
                    <a:bodyPr/>
                    <a:lstStyle/>
                    <a:p>
                      <a:r>
                        <a:rPr lang="en-GB" sz="1800" b="1" i="1" u="sng" dirty="0" smtClean="0">
                          <a:latin typeface="Times New Roman"/>
                          <a:cs typeface="Times New Roman"/>
                        </a:rPr>
                        <a:t>Focus</a:t>
                      </a:r>
                      <a:r>
                        <a:rPr lang="en-GB" sz="1800" b="1" i="1" dirty="0">
                          <a:latin typeface="Times New Roman"/>
                          <a:cs typeface="Times New Roman"/>
                        </a:rPr>
                        <a:t>: Building the Pipeline, awareness and outreach initiatives &amp; recruitment</a:t>
                      </a:r>
                      <a:r>
                        <a:rPr lang="en-ZA" sz="1800" dirty="0">
                          <a:latin typeface="Calibri"/>
                          <a:cs typeface="Times New Roman"/>
                        </a:rPr>
                        <a:t> </a:t>
                      </a:r>
                    </a:p>
                  </a:txBody>
                  <a:tcPr marL="68260" marR="6826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spcAft>
                          <a:spcPts val="0"/>
                        </a:spcAft>
                        <a:tabLst>
                          <a:tab pos="540385" algn="l"/>
                        </a:tabLst>
                      </a:pPr>
                      <a:r>
                        <a:rPr lang="en-GB" sz="1800" b="1" i="1" u="sng" dirty="0" smtClean="0">
                          <a:latin typeface="Times New Roman"/>
                          <a:ea typeface="Times New Roman"/>
                          <a:cs typeface="Times New Roman"/>
                        </a:rPr>
                        <a:t>Focus</a:t>
                      </a:r>
                      <a:r>
                        <a:rPr lang="en-GB" sz="1800" b="1" i="1" dirty="0">
                          <a:latin typeface="Times New Roman"/>
                          <a:ea typeface="Times New Roman"/>
                          <a:cs typeface="Times New Roman"/>
                        </a:rPr>
                        <a:t>: Developing Business Plans &amp; Business Registration</a:t>
                      </a:r>
                      <a:endParaRPr lang="en-ZA" sz="2800" dirty="0">
                        <a:latin typeface="Arial"/>
                        <a:ea typeface="Times New Roman"/>
                        <a:cs typeface="Times New Roman"/>
                      </a:endParaRPr>
                    </a:p>
                  </a:txBody>
                  <a:tcPr marL="68260" marR="6826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spcAft>
                          <a:spcPts val="0"/>
                        </a:spcAft>
                        <a:tabLst>
                          <a:tab pos="540385" algn="l"/>
                        </a:tabLst>
                      </a:pPr>
                      <a:r>
                        <a:rPr lang="en-GB" sz="1800" b="1" i="1" u="sng" dirty="0" smtClean="0">
                          <a:latin typeface="Times New Roman"/>
                          <a:ea typeface="Times New Roman"/>
                          <a:cs typeface="Times New Roman"/>
                        </a:rPr>
                        <a:t>Focus</a:t>
                      </a:r>
                      <a:r>
                        <a:rPr lang="en-GB" sz="1800" b="1" i="1" dirty="0">
                          <a:latin typeface="Times New Roman"/>
                          <a:ea typeface="Times New Roman"/>
                          <a:cs typeface="Times New Roman"/>
                        </a:rPr>
                        <a:t>: Business Model Building and establishing revenue streams</a:t>
                      </a:r>
                      <a:endParaRPr lang="en-ZA" sz="2800" dirty="0">
                        <a:latin typeface="Arial"/>
                        <a:ea typeface="Times New Roman"/>
                        <a:cs typeface="Times New Roman"/>
                      </a:endParaRPr>
                    </a:p>
                  </a:txBody>
                  <a:tcPr marL="68260" marR="6826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342900" lvl="0" indent="-342900">
                        <a:spcAft>
                          <a:spcPts val="0"/>
                        </a:spcAft>
                        <a:buSzPts val="1000"/>
                        <a:buFont typeface="Symbol"/>
                        <a:buNone/>
                        <a:tabLst>
                          <a:tab pos="540385" algn="l"/>
                          <a:tab pos="228600" algn="l"/>
                        </a:tabLst>
                      </a:pPr>
                      <a:r>
                        <a:rPr lang="en-GB" sz="1100" dirty="0" smtClean="0">
                          <a:latin typeface="Californian FB"/>
                          <a:ea typeface="Times New Roman"/>
                          <a:cs typeface="Times New Roman"/>
                        </a:rPr>
                        <a:t> </a:t>
                      </a:r>
                      <a:r>
                        <a:rPr lang="en-GB" sz="1800" b="1" i="1" u="sng" dirty="0" smtClean="0">
                          <a:latin typeface="Times New Roman"/>
                          <a:ea typeface="Times New Roman"/>
                          <a:cs typeface="Times New Roman"/>
                        </a:rPr>
                        <a:t>Focus</a:t>
                      </a:r>
                      <a:r>
                        <a:rPr lang="en-GB" sz="1800" b="1" i="1" dirty="0">
                          <a:latin typeface="Times New Roman"/>
                          <a:ea typeface="Times New Roman"/>
                          <a:cs typeface="Times New Roman"/>
                        </a:rPr>
                        <a:t>: Increased sustainable revenue streams and positioning for growth  and expansion</a:t>
                      </a:r>
                      <a:endParaRPr lang="en-ZA" sz="2800" dirty="0">
                        <a:latin typeface="Arial"/>
                        <a:ea typeface="Times New Roman"/>
                        <a:cs typeface="Times New Roman"/>
                      </a:endParaRPr>
                    </a:p>
                  </a:txBody>
                  <a:tcPr marL="68260" marR="6826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
        <p:nvSpPr>
          <p:cNvPr id="49153" name="AutoShape 1"/>
          <p:cNvSpPr>
            <a:spLocks noGrp="1" noChangeArrowheads="1"/>
          </p:cNvSpPr>
          <p:nvPr>
            <p:ph idx="1"/>
          </p:nvPr>
        </p:nvSpPr>
        <p:spPr>
          <a:xfrm rot="16200000">
            <a:off x="3887788" y="800100"/>
            <a:ext cx="1296988" cy="8713787"/>
          </a:xfrm>
          <a:prstGeom prst="flowChartExtract">
            <a:avLst/>
          </a:prstGeom>
          <a:gradFill rotWithShape="0">
            <a:gsLst>
              <a:gs pos="0">
                <a:srgbClr val="C2D69B"/>
              </a:gs>
              <a:gs pos="50000">
                <a:srgbClr val="9BBB59"/>
              </a:gs>
              <a:gs pos="100000">
                <a:srgbClr val="C2D69B"/>
              </a:gs>
            </a:gsLst>
            <a:lin ang="5400000" scaled="1"/>
          </a:gradFill>
          <a:ln w="12700">
            <a:solidFill>
              <a:srgbClr val="9BBB59"/>
            </a:solidFill>
          </a:ln>
          <a:effectLst>
            <a:outerShdw dist="28398" dir="3806097" algn="ctr" rotWithShape="0">
              <a:srgbClr val="4E6128"/>
            </a:outerShdw>
          </a:effectLst>
        </p:spPr>
        <p:txBody>
          <a:bodyPr vert="eaVert"/>
          <a:lstStyle/>
          <a:p>
            <a:pPr>
              <a:buFont typeface="Arial" charset="0"/>
              <a:buNone/>
              <a:defRPr/>
            </a:pPr>
            <a:r>
              <a:rPr lang="en-ZA" dirty="0" smtClean="0"/>
              <a:t>ECITI</a:t>
            </a:r>
            <a:endParaRPr lang="en-Z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pg1.jpg"/>
          <p:cNvPicPr>
            <a:picLocks noGrp="1" noChangeAspect="1"/>
          </p:cNvPicPr>
          <p:nvPr>
            <p:ph idx="1"/>
          </p:nvPr>
        </p:nvPicPr>
        <p:blipFill>
          <a:blip r:embed="rId2" cstate="print"/>
          <a:stretch>
            <a:fillRect/>
          </a:stretch>
        </p:blipFill>
        <p:spPr>
          <a:xfrm>
            <a:off x="29848" y="2609529"/>
            <a:ext cx="9114152" cy="4248471"/>
          </a:xfrm>
        </p:spPr>
      </p:pic>
      <p:sp>
        <p:nvSpPr>
          <p:cNvPr id="2" name="Title 1"/>
          <p:cNvSpPr>
            <a:spLocks noGrp="1"/>
          </p:cNvSpPr>
          <p:nvPr>
            <p:ph type="title"/>
          </p:nvPr>
        </p:nvSpPr>
        <p:spPr>
          <a:xfrm>
            <a:off x="1979712" y="2492896"/>
            <a:ext cx="4032448" cy="1152128"/>
          </a:xfrm>
        </p:spPr>
        <p:txBody>
          <a:bodyPr>
            <a:normAutofit/>
          </a:bodyPr>
          <a:lstStyle/>
          <a:p>
            <a:pPr algn="ctr"/>
            <a:endParaRPr lang="en-US" dirty="0"/>
          </a:p>
        </p:txBody>
      </p:sp>
      <p:sp>
        <p:nvSpPr>
          <p:cNvPr id="4" name="TextBox 3"/>
          <p:cNvSpPr txBox="1"/>
          <p:nvPr/>
        </p:nvSpPr>
        <p:spPr>
          <a:xfrm>
            <a:off x="467544" y="1556792"/>
            <a:ext cx="8208912" cy="5355312"/>
          </a:xfrm>
          <a:prstGeom prst="rect">
            <a:avLst/>
          </a:prstGeom>
          <a:noFill/>
        </p:spPr>
        <p:txBody>
          <a:bodyPr wrap="square" rtlCol="0">
            <a:spAutoFit/>
          </a:bodyPr>
          <a:lstStyle/>
          <a:p>
            <a:pPr lvl="1"/>
            <a:endParaRPr lang="en-ZA" dirty="0" smtClean="0"/>
          </a:p>
          <a:p>
            <a:pPr>
              <a:buFont typeface="Arial" pitchFamily="34" charset="0"/>
              <a:buChar char="•"/>
            </a:pPr>
            <a:endParaRPr lang="en-ZA" dirty="0" smtClean="0"/>
          </a:p>
          <a:p>
            <a:endParaRPr lang="en-ZA" dirty="0" smtClean="0"/>
          </a:p>
          <a:p>
            <a:endParaRPr lang="en-ZA" dirty="0" smtClean="0"/>
          </a:p>
          <a:p>
            <a:endParaRPr lang="en-ZA" dirty="0" smtClean="0"/>
          </a:p>
          <a:p>
            <a:endParaRPr lang="en-ZA" dirty="0" smtClean="0"/>
          </a:p>
          <a:p>
            <a:endParaRPr lang="en-ZA" dirty="0" smtClean="0"/>
          </a:p>
          <a:p>
            <a:pPr>
              <a:buFont typeface="Arial" pitchFamily="34" charset="0"/>
              <a:buChar char="•"/>
            </a:pPr>
            <a:endParaRPr lang="en-ZA" dirty="0" smtClean="0"/>
          </a:p>
          <a:p>
            <a:pPr>
              <a:buFont typeface="Arial" pitchFamily="34" charset="0"/>
              <a:buChar char="•"/>
            </a:pPr>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3" cstate="print"/>
          <a:stretch>
            <a:fillRect/>
          </a:stretch>
        </p:blipFill>
        <p:spPr>
          <a:xfrm rot="5400000">
            <a:off x="7350837" y="2306347"/>
            <a:ext cx="2532904" cy="169698"/>
          </a:xfrm>
          <a:prstGeom prst="rect">
            <a:avLst/>
          </a:prstGeom>
        </p:spPr>
      </p:pic>
      <p:pic>
        <p:nvPicPr>
          <p:cNvPr id="7" name="Picture 6" descr="launch pad.jpg"/>
          <p:cNvPicPr>
            <a:picLocks noChangeAspect="1"/>
          </p:cNvPicPr>
          <p:nvPr/>
        </p:nvPicPr>
        <p:blipFill>
          <a:blip r:embed="rId4" cstate="print"/>
          <a:stretch>
            <a:fillRect/>
          </a:stretch>
        </p:blipFill>
        <p:spPr>
          <a:xfrm>
            <a:off x="1259632" y="1844824"/>
            <a:ext cx="6496799" cy="2267818"/>
          </a:xfrm>
          <a:prstGeom prst="rect">
            <a:avLst/>
          </a:prstGeom>
        </p:spPr>
      </p:pic>
      <p:sp>
        <p:nvSpPr>
          <p:cNvPr id="8" name="TextBox 7"/>
          <p:cNvSpPr txBox="1"/>
          <p:nvPr/>
        </p:nvSpPr>
        <p:spPr>
          <a:xfrm>
            <a:off x="2987824" y="548680"/>
            <a:ext cx="4367174" cy="584775"/>
          </a:xfrm>
          <a:prstGeom prst="rect">
            <a:avLst/>
          </a:prstGeom>
          <a:noFill/>
        </p:spPr>
        <p:txBody>
          <a:bodyPr wrap="square" rtlCol="0">
            <a:spAutoFit/>
          </a:bodyPr>
          <a:lstStyle/>
          <a:p>
            <a:r>
              <a:rPr lang="en-ZA" sz="3200" b="1" dirty="0" smtClean="0">
                <a:latin typeface="+mj-lt"/>
              </a:rPr>
              <a:t>Incubation Stages </a:t>
            </a:r>
            <a:endParaRPr lang="en-ZA" sz="3200" b="1"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pg1.jpg"/>
          <p:cNvPicPr>
            <a:picLocks noGrp="1" noChangeAspect="1"/>
          </p:cNvPicPr>
          <p:nvPr>
            <p:ph idx="1"/>
          </p:nvPr>
        </p:nvPicPr>
        <p:blipFill>
          <a:blip r:embed="rId2" cstate="print"/>
          <a:stretch>
            <a:fillRect/>
          </a:stretch>
        </p:blipFill>
        <p:spPr>
          <a:xfrm>
            <a:off x="29848" y="2609529"/>
            <a:ext cx="9114152" cy="4248471"/>
          </a:xfrm>
        </p:spPr>
      </p:pic>
      <p:sp>
        <p:nvSpPr>
          <p:cNvPr id="2" name="Title 1"/>
          <p:cNvSpPr>
            <a:spLocks noGrp="1"/>
          </p:cNvSpPr>
          <p:nvPr>
            <p:ph type="title"/>
          </p:nvPr>
        </p:nvSpPr>
        <p:spPr>
          <a:xfrm>
            <a:off x="1979712" y="2492896"/>
            <a:ext cx="4032448" cy="1152128"/>
          </a:xfrm>
        </p:spPr>
        <p:txBody>
          <a:bodyPr>
            <a:normAutofit/>
          </a:bodyPr>
          <a:lstStyle/>
          <a:p>
            <a:pPr algn="ctr"/>
            <a:endParaRPr lang="en-US" dirty="0"/>
          </a:p>
        </p:txBody>
      </p:sp>
      <p:sp>
        <p:nvSpPr>
          <p:cNvPr id="4" name="TextBox 3"/>
          <p:cNvSpPr txBox="1"/>
          <p:nvPr/>
        </p:nvSpPr>
        <p:spPr>
          <a:xfrm>
            <a:off x="467544" y="1556792"/>
            <a:ext cx="8208912" cy="5355312"/>
          </a:xfrm>
          <a:prstGeom prst="rect">
            <a:avLst/>
          </a:prstGeom>
          <a:noFill/>
        </p:spPr>
        <p:txBody>
          <a:bodyPr wrap="square" rtlCol="0">
            <a:spAutoFit/>
          </a:bodyPr>
          <a:lstStyle/>
          <a:p>
            <a:pPr lvl="1"/>
            <a:endParaRPr lang="en-ZA" dirty="0" smtClean="0"/>
          </a:p>
          <a:p>
            <a:pPr>
              <a:buFont typeface="Arial" pitchFamily="34" charset="0"/>
              <a:buChar char="•"/>
            </a:pPr>
            <a:endParaRPr lang="en-ZA" dirty="0" smtClean="0"/>
          </a:p>
          <a:p>
            <a:endParaRPr lang="en-ZA" dirty="0" smtClean="0"/>
          </a:p>
          <a:p>
            <a:endParaRPr lang="en-ZA" dirty="0" smtClean="0"/>
          </a:p>
          <a:p>
            <a:endParaRPr lang="en-ZA" dirty="0" smtClean="0"/>
          </a:p>
          <a:p>
            <a:endParaRPr lang="en-ZA" dirty="0" smtClean="0"/>
          </a:p>
          <a:p>
            <a:endParaRPr lang="en-ZA" dirty="0" smtClean="0"/>
          </a:p>
          <a:p>
            <a:pPr>
              <a:buFont typeface="Arial" pitchFamily="34" charset="0"/>
              <a:buChar char="•"/>
            </a:pPr>
            <a:endParaRPr lang="en-ZA" dirty="0" smtClean="0"/>
          </a:p>
          <a:p>
            <a:pPr>
              <a:buFont typeface="Arial" pitchFamily="34" charset="0"/>
              <a:buChar char="•"/>
            </a:pPr>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3" cstate="print"/>
          <a:stretch>
            <a:fillRect/>
          </a:stretch>
        </p:blipFill>
        <p:spPr>
          <a:xfrm rot="5400000">
            <a:off x="7350837" y="2306347"/>
            <a:ext cx="2532904" cy="169698"/>
          </a:xfrm>
          <a:prstGeom prst="rect">
            <a:avLst/>
          </a:prstGeom>
        </p:spPr>
      </p:pic>
      <p:pic>
        <p:nvPicPr>
          <p:cNvPr id="7" name="Picture 6" descr="launch pad.jpg"/>
          <p:cNvPicPr>
            <a:picLocks noChangeAspect="1"/>
          </p:cNvPicPr>
          <p:nvPr/>
        </p:nvPicPr>
        <p:blipFill>
          <a:blip r:embed="rId4" cstate="print"/>
          <a:stretch>
            <a:fillRect/>
          </a:stretch>
        </p:blipFill>
        <p:spPr>
          <a:xfrm>
            <a:off x="1259632" y="1844824"/>
            <a:ext cx="6496799" cy="2267818"/>
          </a:xfrm>
          <a:prstGeom prst="rect">
            <a:avLst/>
          </a:prstGeom>
        </p:spPr>
      </p:pic>
      <p:sp>
        <p:nvSpPr>
          <p:cNvPr id="8" name="TextBox 7"/>
          <p:cNvSpPr txBox="1"/>
          <p:nvPr/>
        </p:nvSpPr>
        <p:spPr>
          <a:xfrm>
            <a:off x="2987824" y="548680"/>
            <a:ext cx="4367174" cy="584775"/>
          </a:xfrm>
          <a:prstGeom prst="rect">
            <a:avLst/>
          </a:prstGeom>
          <a:noFill/>
        </p:spPr>
        <p:txBody>
          <a:bodyPr wrap="square" rtlCol="0">
            <a:spAutoFit/>
          </a:bodyPr>
          <a:lstStyle/>
          <a:p>
            <a:r>
              <a:rPr lang="en-ZA" sz="3200" b="1" dirty="0" smtClean="0">
                <a:latin typeface="+mj-lt"/>
              </a:rPr>
              <a:t>Incubation Stages </a:t>
            </a:r>
            <a:endParaRPr lang="en-ZA" sz="3200" b="1" dirty="0">
              <a:latin typeface="+mj-lt"/>
            </a:endParaRPr>
          </a:p>
        </p:txBody>
      </p:sp>
      <p:pic>
        <p:nvPicPr>
          <p:cNvPr id="9" name="Picture 8" descr="seed.jpg"/>
          <p:cNvPicPr>
            <a:picLocks noChangeAspect="1"/>
          </p:cNvPicPr>
          <p:nvPr/>
        </p:nvPicPr>
        <p:blipFill>
          <a:blip r:embed="rId5" cstate="print"/>
          <a:stretch>
            <a:fillRect/>
          </a:stretch>
        </p:blipFill>
        <p:spPr>
          <a:xfrm>
            <a:off x="395537" y="1844824"/>
            <a:ext cx="7272808" cy="324036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pg1.jpg"/>
          <p:cNvPicPr>
            <a:picLocks noGrp="1" noChangeAspect="1"/>
          </p:cNvPicPr>
          <p:nvPr>
            <p:ph idx="1"/>
          </p:nvPr>
        </p:nvPicPr>
        <p:blipFill>
          <a:blip r:embed="rId2" cstate="print"/>
          <a:stretch>
            <a:fillRect/>
          </a:stretch>
        </p:blipFill>
        <p:spPr>
          <a:xfrm>
            <a:off x="29848" y="2609529"/>
            <a:ext cx="9114152" cy="4248471"/>
          </a:xfrm>
        </p:spPr>
      </p:pic>
      <p:sp>
        <p:nvSpPr>
          <p:cNvPr id="2" name="Title 1"/>
          <p:cNvSpPr>
            <a:spLocks noGrp="1"/>
          </p:cNvSpPr>
          <p:nvPr>
            <p:ph type="title"/>
          </p:nvPr>
        </p:nvSpPr>
        <p:spPr>
          <a:xfrm>
            <a:off x="1979712" y="2492896"/>
            <a:ext cx="4032448" cy="1152128"/>
          </a:xfrm>
        </p:spPr>
        <p:txBody>
          <a:bodyPr>
            <a:normAutofit/>
          </a:bodyPr>
          <a:lstStyle/>
          <a:p>
            <a:pPr algn="ctr"/>
            <a:endParaRPr lang="en-US" dirty="0"/>
          </a:p>
        </p:txBody>
      </p:sp>
      <p:sp>
        <p:nvSpPr>
          <p:cNvPr id="4" name="TextBox 3"/>
          <p:cNvSpPr txBox="1"/>
          <p:nvPr/>
        </p:nvSpPr>
        <p:spPr>
          <a:xfrm>
            <a:off x="467544" y="1556792"/>
            <a:ext cx="8208912" cy="5355312"/>
          </a:xfrm>
          <a:prstGeom prst="rect">
            <a:avLst/>
          </a:prstGeom>
          <a:noFill/>
        </p:spPr>
        <p:txBody>
          <a:bodyPr wrap="square" rtlCol="0">
            <a:spAutoFit/>
          </a:bodyPr>
          <a:lstStyle/>
          <a:p>
            <a:pPr lvl="1"/>
            <a:endParaRPr lang="en-ZA" dirty="0" smtClean="0"/>
          </a:p>
          <a:p>
            <a:pPr>
              <a:buFont typeface="Arial" pitchFamily="34" charset="0"/>
              <a:buChar char="•"/>
            </a:pPr>
            <a:endParaRPr lang="en-ZA" dirty="0" smtClean="0"/>
          </a:p>
          <a:p>
            <a:endParaRPr lang="en-ZA" dirty="0" smtClean="0"/>
          </a:p>
          <a:p>
            <a:endParaRPr lang="en-ZA" dirty="0" smtClean="0"/>
          </a:p>
          <a:p>
            <a:endParaRPr lang="en-ZA" dirty="0" smtClean="0"/>
          </a:p>
          <a:p>
            <a:endParaRPr lang="en-ZA" dirty="0" smtClean="0"/>
          </a:p>
          <a:p>
            <a:endParaRPr lang="en-ZA" dirty="0" smtClean="0"/>
          </a:p>
          <a:p>
            <a:pPr>
              <a:buFont typeface="Arial" pitchFamily="34" charset="0"/>
              <a:buChar char="•"/>
            </a:pPr>
            <a:endParaRPr lang="en-ZA" dirty="0" smtClean="0"/>
          </a:p>
          <a:p>
            <a:pPr>
              <a:buFont typeface="Arial" pitchFamily="34" charset="0"/>
              <a:buChar char="•"/>
            </a:pPr>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3" cstate="print"/>
          <a:stretch>
            <a:fillRect/>
          </a:stretch>
        </p:blipFill>
        <p:spPr>
          <a:xfrm rot="5400000">
            <a:off x="7350837" y="2306347"/>
            <a:ext cx="2532904" cy="169698"/>
          </a:xfrm>
          <a:prstGeom prst="rect">
            <a:avLst/>
          </a:prstGeom>
        </p:spPr>
      </p:pic>
      <p:sp>
        <p:nvSpPr>
          <p:cNvPr id="8" name="TextBox 7"/>
          <p:cNvSpPr txBox="1"/>
          <p:nvPr/>
        </p:nvSpPr>
        <p:spPr>
          <a:xfrm>
            <a:off x="2987824" y="548680"/>
            <a:ext cx="4367174" cy="584775"/>
          </a:xfrm>
          <a:prstGeom prst="rect">
            <a:avLst/>
          </a:prstGeom>
          <a:noFill/>
        </p:spPr>
        <p:txBody>
          <a:bodyPr wrap="square" rtlCol="0">
            <a:spAutoFit/>
          </a:bodyPr>
          <a:lstStyle/>
          <a:p>
            <a:r>
              <a:rPr lang="en-ZA" sz="3200" b="1" dirty="0" smtClean="0">
                <a:latin typeface="+mj-lt"/>
              </a:rPr>
              <a:t>Incubation Stages </a:t>
            </a:r>
            <a:endParaRPr lang="en-ZA" sz="3200" b="1" dirty="0">
              <a:latin typeface="+mj-lt"/>
            </a:endParaRPr>
          </a:p>
        </p:txBody>
      </p:sp>
      <p:pic>
        <p:nvPicPr>
          <p:cNvPr id="12" name="Picture 11" descr="egrowth.jpg"/>
          <p:cNvPicPr>
            <a:picLocks noChangeAspect="1"/>
          </p:cNvPicPr>
          <p:nvPr/>
        </p:nvPicPr>
        <p:blipFill>
          <a:blip r:embed="rId4" cstate="print"/>
          <a:stretch>
            <a:fillRect/>
          </a:stretch>
        </p:blipFill>
        <p:spPr>
          <a:xfrm>
            <a:off x="755576" y="1700808"/>
            <a:ext cx="6984776" cy="36004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ICT Entrepreneurs</a:t>
            </a:r>
            <a:endParaRPr lang="en-ZA" dirty="0"/>
          </a:p>
        </p:txBody>
      </p:sp>
      <p:pic>
        <p:nvPicPr>
          <p:cNvPr id="1026" name="Picture 2" descr="E:\Group1.JPG"/>
          <p:cNvPicPr>
            <a:picLocks noGrp="1" noChangeAspect="1" noChangeArrowheads="1"/>
          </p:cNvPicPr>
          <p:nvPr>
            <p:ph idx="1"/>
          </p:nvPr>
        </p:nvPicPr>
        <p:blipFill>
          <a:blip r:embed="rId2" cstate="print"/>
          <a:srcRect/>
          <a:stretch>
            <a:fillRect/>
          </a:stretch>
        </p:blipFill>
        <p:spPr bwMode="auto">
          <a:xfrm>
            <a:off x="799944" y="1600200"/>
            <a:ext cx="7544111" cy="452596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Film Entrepreneurs</a:t>
            </a:r>
            <a:endParaRPr lang="en-ZA" dirty="0"/>
          </a:p>
        </p:txBody>
      </p:sp>
      <p:pic>
        <p:nvPicPr>
          <p:cNvPr id="2050" name="Picture 2" descr="E:\IMG_0221.jpg"/>
          <p:cNvPicPr>
            <a:picLocks noGrp="1" noChangeAspect="1" noChangeArrowheads="1"/>
          </p:cNvPicPr>
          <p:nvPr>
            <p:ph idx="1"/>
          </p:nvPr>
        </p:nvPicPr>
        <p:blipFill>
          <a:blip r:embed="rId2" cstate="print"/>
          <a:srcRect/>
          <a:stretch>
            <a:fillRect/>
          </a:stretch>
        </p:blipFill>
        <p:spPr bwMode="auto">
          <a:xfrm>
            <a:off x="467545" y="1412776"/>
            <a:ext cx="7498928" cy="471338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200800" cy="922114"/>
          </a:xfrm>
          <a:ln w="3175">
            <a:solidFill>
              <a:schemeClr val="accent6">
                <a:lumMod val="75000"/>
              </a:schemeClr>
            </a:solidFill>
          </a:ln>
        </p:spPr>
        <p:txBody>
          <a:bodyPr>
            <a:normAutofit/>
          </a:bodyPr>
          <a:lstStyle/>
          <a:p>
            <a:pPr algn="ctr"/>
            <a:r>
              <a:rPr lang="en-ZA" dirty="0" smtClean="0">
                <a:solidFill>
                  <a:schemeClr val="bg1">
                    <a:lumMod val="65000"/>
                  </a:schemeClr>
                </a:solidFill>
                <a:latin typeface="Arial" pitchFamily="34" charset="0"/>
                <a:cs typeface="Arial" pitchFamily="34" charset="0"/>
              </a:rPr>
              <a:t>Definitions</a:t>
            </a:r>
          </a:p>
        </p:txBody>
      </p:sp>
      <p:pic>
        <p:nvPicPr>
          <p:cNvPr id="15" name="Content Placeholder 14" descr="pg1.jpg"/>
          <p:cNvPicPr>
            <a:picLocks noGrp="1" noChangeAspect="1"/>
          </p:cNvPicPr>
          <p:nvPr>
            <p:ph idx="1"/>
          </p:nvPr>
        </p:nvPicPr>
        <p:blipFill>
          <a:blip r:embed="rId4" cstate="print"/>
          <a:stretch>
            <a:fillRect/>
          </a:stretch>
        </p:blipFill>
        <p:spPr>
          <a:xfrm>
            <a:off x="0" y="2636912"/>
            <a:ext cx="9144000" cy="4221088"/>
          </a:xfrm>
        </p:spPr>
      </p:pic>
      <p:sp>
        <p:nvSpPr>
          <p:cNvPr id="4" name="TextBox 3"/>
          <p:cNvSpPr txBox="1"/>
          <p:nvPr/>
        </p:nvSpPr>
        <p:spPr>
          <a:xfrm>
            <a:off x="467544" y="1556792"/>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5"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395536" y="283036"/>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7" name="Rectangle 6"/>
          <p:cNvSpPr/>
          <p:nvPr/>
        </p:nvSpPr>
        <p:spPr>
          <a:xfrm>
            <a:off x="251520" y="1700808"/>
            <a:ext cx="6606480" cy="566950"/>
          </a:xfrm>
          <a:prstGeom prst="rect">
            <a:avLst/>
          </a:prstGeom>
        </p:spPr>
        <p:txBody>
          <a:bodyPr wrap="square">
            <a:spAutoFit/>
          </a:bodyPr>
          <a:lstStyle/>
          <a:p>
            <a:pPr>
              <a:lnSpc>
                <a:spcPct val="200000"/>
              </a:lnSpc>
              <a:buFont typeface="Arial" pitchFamily="34" charset="0"/>
              <a:buChar char="•"/>
            </a:pPr>
            <a:r>
              <a:rPr lang="en-US" dirty="0" smtClean="0">
                <a:latin typeface="CorporateSLight"/>
              </a:rPr>
              <a:t> </a:t>
            </a:r>
            <a:endParaRPr lang="en-ZA" dirty="0"/>
          </a:p>
        </p:txBody>
      </p:sp>
      <p:sp>
        <p:nvSpPr>
          <p:cNvPr id="8" name="Rectangle 7"/>
          <p:cNvSpPr/>
          <p:nvPr/>
        </p:nvSpPr>
        <p:spPr>
          <a:xfrm>
            <a:off x="683568" y="1268761"/>
            <a:ext cx="7272808" cy="6924973"/>
          </a:xfrm>
          <a:prstGeom prst="rect">
            <a:avLst/>
          </a:prstGeom>
        </p:spPr>
        <p:txBody>
          <a:bodyPr wrap="square">
            <a:spAutoFit/>
          </a:bodyPr>
          <a:lstStyle/>
          <a:p>
            <a:pPr algn="just">
              <a:lnSpc>
                <a:spcPct val="150000"/>
              </a:lnSpc>
              <a:buFont typeface="Wingdings" pitchFamily="2" charset="2"/>
              <a:buChar char="q"/>
            </a:pPr>
            <a:r>
              <a:rPr lang="en-ZA" dirty="0" smtClean="0"/>
              <a:t> </a:t>
            </a:r>
            <a:r>
              <a:rPr lang="en-ZA" u="sng" dirty="0" smtClean="0">
                <a:latin typeface="Arial" pitchFamily="34" charset="0"/>
                <a:cs typeface="Arial" pitchFamily="34" charset="0"/>
              </a:rPr>
              <a:t>Ecosystem</a:t>
            </a:r>
            <a:r>
              <a:rPr lang="en-ZA" dirty="0" smtClean="0">
                <a:latin typeface="Arial" pitchFamily="34" charset="0"/>
                <a:cs typeface="Arial" pitchFamily="34" charset="0"/>
              </a:rPr>
              <a:t> is derived from the Greek word oikos, for “house,” eco-is the combining form meaning “environment or habitat.”</a:t>
            </a:r>
          </a:p>
          <a:p>
            <a:pPr algn="just">
              <a:lnSpc>
                <a:spcPct val="150000"/>
              </a:lnSpc>
            </a:pPr>
            <a:endParaRPr lang="en-ZA" sz="2000" dirty="0" smtClean="0">
              <a:latin typeface="Arial" pitchFamily="34" charset="0"/>
              <a:cs typeface="Arial" pitchFamily="34" charset="0"/>
            </a:endParaRPr>
          </a:p>
          <a:p>
            <a:pPr algn="just">
              <a:lnSpc>
                <a:spcPct val="150000"/>
              </a:lnSpc>
              <a:buFont typeface="Wingdings" pitchFamily="2" charset="2"/>
              <a:buChar char="q"/>
            </a:pPr>
            <a:r>
              <a:rPr lang="en-ZA" dirty="0" smtClean="0">
                <a:latin typeface="Arial" pitchFamily="34" charset="0"/>
                <a:cs typeface="Arial" pitchFamily="34" charset="0"/>
              </a:rPr>
              <a:t>In defining a term it is always fascinating to breakdown the term etymologically, so in </a:t>
            </a:r>
            <a:r>
              <a:rPr lang="en-ZA" u="sng" dirty="0" smtClean="0">
                <a:latin typeface="Arial" pitchFamily="34" charset="0"/>
                <a:cs typeface="Arial" pitchFamily="34" charset="0"/>
              </a:rPr>
              <a:t>entrepreneurship</a:t>
            </a:r>
            <a:r>
              <a:rPr lang="en-ZA" dirty="0" smtClean="0">
                <a:latin typeface="Arial" pitchFamily="34" charset="0"/>
                <a:cs typeface="Arial" pitchFamily="34" charset="0"/>
              </a:rPr>
              <a:t> we have the word </a:t>
            </a:r>
            <a:r>
              <a:rPr lang="en-ZA" sz="2000" dirty="0" smtClean="0">
                <a:latin typeface="Arial" pitchFamily="34" charset="0"/>
                <a:cs typeface="Arial" pitchFamily="34" charset="0"/>
              </a:rPr>
              <a:t>	</a:t>
            </a:r>
            <a:r>
              <a:rPr lang="en-ZA" sz="2000" b="1" i="1" dirty="0" smtClean="0">
                <a:latin typeface="Arial" pitchFamily="34" charset="0"/>
                <a:cs typeface="Arial" pitchFamily="34" charset="0"/>
              </a:rPr>
              <a:t>“</a:t>
            </a:r>
            <a:r>
              <a:rPr lang="en-ZA" b="1" i="1" dirty="0" smtClean="0">
                <a:latin typeface="Arial" pitchFamily="34" charset="0"/>
                <a:cs typeface="Arial" pitchFamily="34" charset="0"/>
              </a:rPr>
              <a:t>entrepreneur</a:t>
            </a:r>
            <a:r>
              <a:rPr lang="en-ZA" dirty="0" smtClean="0">
                <a:latin typeface="Arial" pitchFamily="34" charset="0"/>
                <a:cs typeface="Arial" pitchFamily="34" charset="0"/>
              </a:rPr>
              <a:t>” -  the one who undertakes the organization,</a:t>
            </a:r>
          </a:p>
          <a:p>
            <a:pPr algn="just"/>
            <a:r>
              <a:rPr lang="en-ZA" dirty="0" smtClean="0">
                <a:latin typeface="Arial" pitchFamily="34" charset="0"/>
                <a:cs typeface="Arial" pitchFamily="34" charset="0"/>
              </a:rPr>
              <a:t>	planning and risk of their own enterprise and is derived 	from the verb entreprendre used for the first time</a:t>
            </a:r>
          </a:p>
          <a:p>
            <a:pPr algn="just"/>
            <a:r>
              <a:rPr lang="en-ZA" dirty="0" smtClean="0">
                <a:latin typeface="Arial" pitchFamily="34" charset="0"/>
                <a:cs typeface="Arial" pitchFamily="34" charset="0"/>
              </a:rPr>
              <a:t>	apparently in France in 1862 and means</a:t>
            </a:r>
          </a:p>
          <a:p>
            <a:pPr algn="just"/>
            <a:r>
              <a:rPr lang="en-ZA" dirty="0" smtClean="0">
                <a:latin typeface="Arial" pitchFamily="34" charset="0"/>
                <a:cs typeface="Arial" pitchFamily="34" charset="0"/>
              </a:rPr>
              <a:t>	“to undertake” . </a:t>
            </a:r>
          </a:p>
          <a:p>
            <a:pPr algn="just"/>
            <a:r>
              <a:rPr lang="en-ZA" dirty="0" smtClean="0">
                <a:latin typeface="Arial" pitchFamily="34" charset="0"/>
                <a:cs typeface="Arial" pitchFamily="34" charset="0"/>
              </a:rPr>
              <a:t>               </a:t>
            </a:r>
          </a:p>
          <a:p>
            <a:pPr algn="just"/>
            <a:r>
              <a:rPr lang="en-ZA" dirty="0" smtClean="0">
                <a:latin typeface="Arial" pitchFamily="34" charset="0"/>
                <a:cs typeface="Arial" pitchFamily="34" charset="0"/>
              </a:rPr>
              <a:t>               We also have the suffix </a:t>
            </a:r>
            <a:r>
              <a:rPr lang="en-ZA" b="1" i="1" dirty="0" smtClean="0">
                <a:latin typeface="Arial" pitchFamily="34" charset="0"/>
                <a:cs typeface="Arial" pitchFamily="34" charset="0"/>
              </a:rPr>
              <a:t>–ship </a:t>
            </a:r>
            <a:r>
              <a:rPr lang="en-ZA" dirty="0" smtClean="0">
                <a:latin typeface="Arial" pitchFamily="34" charset="0"/>
                <a:cs typeface="Arial" pitchFamily="34" charset="0"/>
              </a:rPr>
              <a:t>which means to create 	something of value, to invest and is derived from the old 	Gothic verb schaeppen.</a:t>
            </a:r>
          </a:p>
          <a:p>
            <a:pPr>
              <a:lnSpc>
                <a:spcPct val="150000"/>
              </a:lnSpc>
              <a:buFont typeface="Wingdings" pitchFamily="2" charset="2"/>
              <a:buChar char="q"/>
            </a:pPr>
            <a:endParaRPr lang="en-ZA" sz="2000" dirty="0" smtClean="0">
              <a:latin typeface="Arial" pitchFamily="34" charset="0"/>
              <a:cs typeface="Arial" pitchFamily="34" charset="0"/>
            </a:endParaRPr>
          </a:p>
          <a:p>
            <a:pPr>
              <a:lnSpc>
                <a:spcPct val="150000"/>
              </a:lnSpc>
              <a:buFont typeface="Wingdings" pitchFamily="2" charset="2"/>
              <a:buChar char="q"/>
            </a:pPr>
            <a:endParaRPr lang="en-ZA" sz="2000" dirty="0" smtClean="0">
              <a:latin typeface="Arial" pitchFamily="34" charset="0"/>
              <a:cs typeface="Arial" pitchFamily="34" charset="0"/>
            </a:endParaRPr>
          </a:p>
          <a:p>
            <a:pPr>
              <a:lnSpc>
                <a:spcPct val="150000"/>
              </a:lnSpc>
            </a:pPr>
            <a:r>
              <a:rPr lang="en-ZA" sz="1000" dirty="0" smtClean="0">
                <a:latin typeface="Arial" pitchFamily="34" charset="0"/>
                <a:cs typeface="Arial" pitchFamily="34" charset="0"/>
              </a:rPr>
              <a:t>Source: Cyprus Entrepreneurship Ecosystem: A Roadmap to Economic Growth, 2012</a:t>
            </a:r>
          </a:p>
          <a:p>
            <a:pPr>
              <a:lnSpc>
                <a:spcPct val="150000"/>
              </a:lnSpc>
              <a:buFont typeface="Wingdings" pitchFamily="2" charset="2"/>
              <a:buChar char="q"/>
            </a:pPr>
            <a:endParaRPr lang="en-ZA" sz="2000" dirty="0" smtClean="0">
              <a:latin typeface="Arial" pitchFamily="34" charset="0"/>
              <a:cs typeface="Arial" pitchFamily="34" charset="0"/>
            </a:endParaRPr>
          </a:p>
          <a:p>
            <a:pPr>
              <a:lnSpc>
                <a:spcPct val="150000"/>
              </a:lnSpc>
              <a:buFont typeface="Wingdings" pitchFamily="2" charset="2"/>
              <a:buChar char="q"/>
            </a:pPr>
            <a:endParaRPr lang="en-ZA" dirty="0">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1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8">
                                            <p:txEl>
                                              <p:pRg st="2" end="2"/>
                                            </p:txEl>
                                          </p:spTgt>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1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8">
                                            <p:txEl>
                                              <p:pRg st="3" end="3"/>
                                            </p:txEl>
                                          </p:spTgt>
                                        </p:tgtEl>
                                        <p:attrNameLst>
                                          <p:attrName>ppt_y</p:attrName>
                                        </p:attrNameLst>
                                      </p:cBhvr>
                                      <p:tavLst>
                                        <p:tav tm="0">
                                          <p:val>
                                            <p:strVal val="0-#ppt_h/2"/>
                                          </p:val>
                                        </p:tav>
                                        <p:tav tm="100000">
                                          <p:val>
                                            <p:strVal val="#ppt_y"/>
                                          </p:val>
                                        </p:tav>
                                      </p:tavLst>
                                    </p:anim>
                                  </p:childTnLst>
                                </p:cTn>
                              </p:par>
                              <p:par>
                                <p:cTn id="19" presetID="2" presetClass="entr" presetSubtype="9"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additive="base">
                                        <p:cTn id="21" dur="1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8">
                                            <p:txEl>
                                              <p:pRg st="4" end="4"/>
                                            </p:txEl>
                                          </p:spTgt>
                                        </p:tgtEl>
                                        <p:attrNameLst>
                                          <p:attrName>ppt_y</p:attrName>
                                        </p:attrNameLst>
                                      </p:cBhvr>
                                      <p:tavLst>
                                        <p:tav tm="0">
                                          <p:val>
                                            <p:strVal val="0-#ppt_h/2"/>
                                          </p:val>
                                        </p:tav>
                                        <p:tav tm="100000">
                                          <p:val>
                                            <p:strVal val="#ppt_y"/>
                                          </p:val>
                                        </p:tav>
                                      </p:tavLst>
                                    </p:anim>
                                  </p:childTnLst>
                                </p:cTn>
                              </p:par>
                              <p:par>
                                <p:cTn id="23" presetID="2" presetClass="entr" presetSubtype="9"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10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
                                            <p:txEl>
                                              <p:pRg st="5" end="5"/>
                                            </p:txEl>
                                          </p:spTgt>
                                        </p:tgtEl>
                                        <p:attrNameLst>
                                          <p:attrName>ppt_y</p:attrName>
                                        </p:attrNameLst>
                                      </p:cBhvr>
                                      <p:tavLst>
                                        <p:tav tm="0">
                                          <p:val>
                                            <p:strVal val="0-#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10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8">
                                            <p:txEl>
                                              <p:pRg st="6" end="6"/>
                                            </p:txEl>
                                          </p:spTgt>
                                        </p:tgtEl>
                                        <p:attrNameLst>
                                          <p:attrName>ppt_y</p:attrName>
                                        </p:attrNameLst>
                                      </p:cBhvr>
                                      <p:tavLst>
                                        <p:tav tm="0">
                                          <p:val>
                                            <p:strVal val="0-#ppt_h/2"/>
                                          </p:val>
                                        </p:tav>
                                        <p:tav tm="100000">
                                          <p:val>
                                            <p:strVal val="#ppt_y"/>
                                          </p:val>
                                        </p:tav>
                                      </p:tavLst>
                                    </p:anim>
                                  </p:childTnLst>
                                </p:cTn>
                              </p:par>
                              <p:par>
                                <p:cTn id="31" presetID="2" presetClass="entr" presetSubtype="9"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 calcmode="lin" valueType="num">
                                      <p:cBhvr additive="base">
                                        <p:cTn id="33" dur="10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8">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pg1.jpg"/>
          <p:cNvPicPr>
            <a:picLocks noGrp="1" noChangeAspect="1"/>
          </p:cNvPicPr>
          <p:nvPr>
            <p:ph idx="1"/>
          </p:nvPr>
        </p:nvPicPr>
        <p:blipFill>
          <a:blip r:embed="rId2" cstate="print"/>
          <a:stretch>
            <a:fillRect/>
          </a:stretch>
        </p:blipFill>
        <p:spPr>
          <a:xfrm>
            <a:off x="251520" y="2609529"/>
            <a:ext cx="9114152" cy="4248471"/>
          </a:xfrm>
        </p:spPr>
      </p:pic>
      <p:sp>
        <p:nvSpPr>
          <p:cNvPr id="2" name="Title 1"/>
          <p:cNvSpPr>
            <a:spLocks noGrp="1"/>
          </p:cNvSpPr>
          <p:nvPr>
            <p:ph type="title"/>
          </p:nvPr>
        </p:nvSpPr>
        <p:spPr/>
        <p:txBody>
          <a:bodyPr>
            <a:normAutofit/>
          </a:bodyPr>
          <a:lstStyle/>
          <a:p>
            <a:pPr marL="354013" indent="-354013"/>
            <a:r>
              <a:rPr lang="en-ZA" dirty="0" smtClean="0">
                <a:latin typeface="CorporateSLight"/>
              </a:rPr>
              <a:t>CONTACT US:</a:t>
            </a:r>
          </a:p>
        </p:txBody>
      </p:sp>
      <p:sp>
        <p:nvSpPr>
          <p:cNvPr id="4" name="TextBox 3"/>
          <p:cNvSpPr txBox="1"/>
          <p:nvPr/>
        </p:nvSpPr>
        <p:spPr>
          <a:xfrm>
            <a:off x="467544" y="1556792"/>
            <a:ext cx="8208912" cy="5355312"/>
          </a:xfrm>
          <a:prstGeom prst="rect">
            <a:avLst/>
          </a:prstGeom>
          <a:noFill/>
        </p:spPr>
        <p:txBody>
          <a:bodyPr wrap="square" rtlCol="0">
            <a:spAutoFit/>
          </a:bodyPr>
          <a:lstStyle/>
          <a:p>
            <a:pPr lvl="1"/>
            <a:endParaRPr lang="en-ZA" dirty="0" smtClean="0"/>
          </a:p>
          <a:p>
            <a:pPr>
              <a:buFont typeface="Arial" pitchFamily="34" charset="0"/>
              <a:buChar char="•"/>
            </a:pPr>
            <a:endParaRPr lang="en-ZA" dirty="0" smtClean="0"/>
          </a:p>
          <a:p>
            <a:endParaRPr lang="en-ZA" dirty="0" smtClean="0"/>
          </a:p>
          <a:p>
            <a:endParaRPr lang="en-ZA" dirty="0" smtClean="0"/>
          </a:p>
          <a:p>
            <a:endParaRPr lang="en-ZA" dirty="0" smtClean="0"/>
          </a:p>
          <a:p>
            <a:endParaRPr lang="en-ZA" dirty="0" smtClean="0"/>
          </a:p>
          <a:p>
            <a:endParaRPr lang="en-ZA" dirty="0" smtClean="0"/>
          </a:p>
          <a:p>
            <a:pPr>
              <a:buFont typeface="Arial" pitchFamily="34" charset="0"/>
              <a:buChar char="•"/>
            </a:pPr>
            <a:endParaRPr lang="en-ZA" dirty="0" smtClean="0"/>
          </a:p>
          <a:p>
            <a:pPr>
              <a:buFont typeface="Arial" pitchFamily="34" charset="0"/>
              <a:buChar char="•"/>
            </a:pPr>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sp>
        <p:nvSpPr>
          <p:cNvPr id="5" name="TextBox 4"/>
          <p:cNvSpPr txBox="1"/>
          <p:nvPr/>
        </p:nvSpPr>
        <p:spPr>
          <a:xfrm>
            <a:off x="539552" y="1412776"/>
            <a:ext cx="7416824" cy="646331"/>
          </a:xfrm>
          <a:prstGeom prst="rect">
            <a:avLst/>
          </a:prstGeom>
          <a:noFill/>
        </p:spPr>
        <p:txBody>
          <a:bodyPr wrap="square" rtlCol="0">
            <a:spAutoFit/>
          </a:bodyPr>
          <a:lstStyle/>
          <a:p>
            <a:pPr marL="354013" indent="-354013"/>
            <a:endParaRPr lang="en-US" b="1" dirty="0" smtClean="0">
              <a:latin typeface="CorporateSLight"/>
            </a:endParaRPr>
          </a:p>
          <a:p>
            <a:pPr marL="354013" indent="-354013">
              <a:buFont typeface="Arial" pitchFamily="34" charset="0"/>
              <a:buChar char="•"/>
            </a:pPr>
            <a:endParaRPr lang="en-US" dirty="0"/>
          </a:p>
        </p:txBody>
      </p:sp>
      <p:pic>
        <p:nvPicPr>
          <p:cNvPr id="6" name="Picture 5" descr="connect 2.jpg"/>
          <p:cNvPicPr>
            <a:picLocks noChangeAspect="1"/>
          </p:cNvPicPr>
          <p:nvPr/>
        </p:nvPicPr>
        <p:blipFill>
          <a:blip r:embed="rId3" cstate="print"/>
          <a:stretch>
            <a:fillRect/>
          </a:stretch>
        </p:blipFill>
        <p:spPr>
          <a:xfrm rot="5400000">
            <a:off x="7350837" y="2306347"/>
            <a:ext cx="2532904" cy="169698"/>
          </a:xfrm>
          <a:prstGeom prst="rect">
            <a:avLst/>
          </a:prstGeom>
        </p:spPr>
      </p:pic>
      <p:sp>
        <p:nvSpPr>
          <p:cNvPr id="7" name="Rectangle 6"/>
          <p:cNvSpPr/>
          <p:nvPr/>
        </p:nvSpPr>
        <p:spPr>
          <a:xfrm>
            <a:off x="755576" y="1289953"/>
            <a:ext cx="6102424" cy="677108"/>
          </a:xfrm>
          <a:prstGeom prst="rect">
            <a:avLst/>
          </a:prstGeom>
        </p:spPr>
        <p:txBody>
          <a:bodyPr wrap="square">
            <a:spAutoFit/>
          </a:bodyPr>
          <a:lstStyle/>
          <a:p>
            <a:pPr>
              <a:defRPr/>
            </a:pPr>
            <a:endParaRPr lang="en-ZA" b="1" dirty="0" smtClean="0"/>
          </a:p>
          <a:p>
            <a:pPr>
              <a:defRPr/>
            </a:pPr>
            <a:endParaRPr lang="en-ZA" sz="2000" dirty="0"/>
          </a:p>
        </p:txBody>
      </p:sp>
      <p:pic>
        <p:nvPicPr>
          <p:cNvPr id="8" name="Picture 7" descr="logo's.jpg"/>
          <p:cNvPicPr>
            <a:picLocks noChangeAspect="1"/>
          </p:cNvPicPr>
          <p:nvPr/>
        </p:nvPicPr>
        <p:blipFill>
          <a:blip r:embed="rId4" cstate="print"/>
          <a:stretch>
            <a:fillRect/>
          </a:stretch>
        </p:blipFill>
        <p:spPr>
          <a:xfrm>
            <a:off x="1691680" y="4869160"/>
            <a:ext cx="5292179" cy="1266052"/>
          </a:xfrm>
          <a:prstGeom prst="rect">
            <a:avLst/>
          </a:prstGeom>
        </p:spPr>
      </p:pic>
      <p:sp>
        <p:nvSpPr>
          <p:cNvPr id="9" name="Rectangle 8"/>
          <p:cNvSpPr/>
          <p:nvPr/>
        </p:nvSpPr>
        <p:spPr>
          <a:xfrm>
            <a:off x="467544" y="1151454"/>
            <a:ext cx="7272808" cy="2062103"/>
          </a:xfrm>
          <a:prstGeom prst="rect">
            <a:avLst/>
          </a:prstGeom>
        </p:spPr>
        <p:txBody>
          <a:bodyPr wrap="square">
            <a:spAutoFit/>
          </a:bodyPr>
          <a:lstStyle/>
          <a:p>
            <a:pPr>
              <a:defRPr/>
            </a:pPr>
            <a:r>
              <a:rPr lang="en-ZA" dirty="0" smtClean="0"/>
              <a:t>Eastern Cape Information Technology Initiative (ECITI)</a:t>
            </a:r>
          </a:p>
          <a:p>
            <a:pPr>
              <a:defRPr/>
            </a:pPr>
            <a:r>
              <a:rPr lang="en-ZA" dirty="0" smtClean="0"/>
              <a:t>3 Elton Street, Southernwood East London, 5201</a:t>
            </a:r>
          </a:p>
          <a:p>
            <a:pPr>
              <a:defRPr/>
            </a:pPr>
            <a:r>
              <a:rPr lang="en-ZA" dirty="0" smtClean="0"/>
              <a:t>Tel: +27 87 373 0975</a:t>
            </a:r>
          </a:p>
          <a:p>
            <a:pPr>
              <a:defRPr/>
            </a:pPr>
            <a:r>
              <a:rPr lang="en-ZA" smtClean="0"/>
              <a:t>Fax</a:t>
            </a:r>
            <a:r>
              <a:rPr lang="en-ZA" dirty="0" smtClean="0"/>
              <a:t>: 0866816321</a:t>
            </a:r>
          </a:p>
          <a:p>
            <a:pPr>
              <a:defRPr/>
            </a:pPr>
            <a:r>
              <a:rPr lang="en-ZA" dirty="0" smtClean="0">
                <a:hlinkClick r:id="rId5"/>
              </a:rPr>
              <a:t>www.eciti.co.za</a:t>
            </a:r>
            <a:endParaRPr lang="en-ZA" dirty="0" smtClean="0"/>
          </a:p>
          <a:p>
            <a:pPr>
              <a:defRPr/>
            </a:pPr>
            <a:r>
              <a:rPr lang="en-ZA" dirty="0" smtClean="0"/>
              <a:t> </a:t>
            </a:r>
          </a:p>
          <a:p>
            <a:pPr>
              <a:defRPr/>
            </a:pPr>
            <a:r>
              <a:rPr lang="en-ZA" dirty="0" smtClean="0"/>
              <a:t> +2743702 8200 or  </a:t>
            </a:r>
            <a:r>
              <a:rPr lang="en-ZA" dirty="0" smtClean="0">
                <a:hlinkClick r:id="rId6"/>
              </a:rPr>
              <a:t>info@eciti.co.za</a:t>
            </a:r>
            <a:r>
              <a:rPr lang="en-ZA" sz="2000" dirty="0" smtClean="0"/>
              <a:t> </a:t>
            </a:r>
            <a:endParaRPr lang="en-ZA"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Content Placeholder 14" descr="pg1.jpg"/>
          <p:cNvPicPr>
            <a:picLocks noChangeAspect="1"/>
          </p:cNvPicPr>
          <p:nvPr/>
        </p:nvPicPr>
        <p:blipFill>
          <a:blip r:embed="rId4" cstate="print"/>
          <a:stretch>
            <a:fillRect/>
          </a:stretch>
        </p:blipFill>
        <p:spPr>
          <a:xfrm>
            <a:off x="0" y="2636912"/>
            <a:ext cx="9144000" cy="4221088"/>
          </a:xfrm>
          <a:prstGeom prst="rect">
            <a:avLst/>
          </a:prstGeom>
        </p:spPr>
      </p:pic>
      <p:sp>
        <p:nvSpPr>
          <p:cNvPr id="2" name="Title 1"/>
          <p:cNvSpPr>
            <a:spLocks noGrp="1"/>
          </p:cNvSpPr>
          <p:nvPr>
            <p:ph type="title"/>
          </p:nvPr>
        </p:nvSpPr>
        <p:spPr>
          <a:ln w="3175">
            <a:solidFill>
              <a:schemeClr val="accent6">
                <a:lumMod val="75000"/>
              </a:schemeClr>
            </a:solidFill>
          </a:ln>
        </p:spPr>
        <p:txBody>
          <a:bodyPr>
            <a:normAutofit/>
          </a:bodyPr>
          <a:lstStyle/>
          <a:p>
            <a:pPr algn="ctr"/>
            <a:r>
              <a:rPr lang="en-ZA" dirty="0" smtClean="0">
                <a:solidFill>
                  <a:schemeClr val="bg1">
                    <a:lumMod val="65000"/>
                  </a:schemeClr>
                </a:solidFill>
                <a:latin typeface="Arial" pitchFamily="34" charset="0"/>
                <a:cs typeface="Arial" pitchFamily="34" charset="0"/>
              </a:rPr>
              <a:t>The Concept</a:t>
            </a:r>
          </a:p>
        </p:txBody>
      </p:sp>
      <p:pic>
        <p:nvPicPr>
          <p:cNvPr id="7170" name="Picture 2" descr="https://encrypted-tbn1.gstatic.com/images?q=tbn:ANd9GcTglunlcmuwjHY1t6nMt2VAK6Qr_uoYSpML6-6_XdJV_s5s1Vkc"/>
          <p:cNvPicPr>
            <a:picLocks noGrp="1" noChangeAspect="1" noChangeArrowheads="1"/>
          </p:cNvPicPr>
          <p:nvPr>
            <p:ph sz="half" idx="2"/>
          </p:nvPr>
        </p:nvPicPr>
        <p:blipFill>
          <a:blip r:embed="rId5" cstate="print"/>
          <a:stretch>
            <a:fillRect/>
          </a:stretch>
        </p:blipFill>
        <p:spPr bwMode="auto">
          <a:xfrm>
            <a:off x="539552" y="3212976"/>
            <a:ext cx="2952328" cy="2376264"/>
          </a:xfrm>
          <a:prstGeom prst="rect">
            <a:avLst/>
          </a:prstGeom>
          <a:noFill/>
        </p:spPr>
      </p:pic>
      <p:sp>
        <p:nvSpPr>
          <p:cNvPr id="13" name="Content Placeholder 12"/>
          <p:cNvSpPr>
            <a:spLocks noGrp="1"/>
          </p:cNvSpPr>
          <p:nvPr>
            <p:ph sz="quarter" idx="4"/>
          </p:nvPr>
        </p:nvSpPr>
        <p:spPr>
          <a:xfrm>
            <a:off x="3851920" y="3212976"/>
            <a:ext cx="3888432" cy="2409130"/>
          </a:xfrm>
          <a:ln w="3175">
            <a:solidFill>
              <a:schemeClr val="accent6">
                <a:lumMod val="60000"/>
                <a:lumOff val="40000"/>
              </a:schemeClr>
            </a:solidFill>
          </a:ln>
        </p:spPr>
        <p:txBody>
          <a:bodyPr>
            <a:normAutofit fontScale="92500"/>
          </a:bodyPr>
          <a:lstStyle/>
          <a:p>
            <a:pPr algn="just">
              <a:lnSpc>
                <a:spcPct val="150000"/>
              </a:lnSpc>
            </a:pPr>
            <a:r>
              <a:rPr lang="en-ZA" sz="1800" i="1" dirty="0" smtClean="0">
                <a:latin typeface="Arial" pitchFamily="34" charset="0"/>
                <a:cs typeface="Arial" pitchFamily="34" charset="0"/>
              </a:rPr>
              <a:t>the network of interactions among and between organisms and their environment defines ecosystems.</a:t>
            </a:r>
          </a:p>
          <a:p>
            <a:pPr algn="just">
              <a:lnSpc>
                <a:spcPct val="150000"/>
              </a:lnSpc>
            </a:pPr>
            <a:r>
              <a:rPr lang="en-ZA" sz="1800" i="1" dirty="0" smtClean="0">
                <a:latin typeface="Arial" pitchFamily="34" charset="0"/>
                <a:cs typeface="Arial" pitchFamily="34" charset="0"/>
              </a:rPr>
              <a:t>all linked together through the nutrient cycle and energy flow.</a:t>
            </a:r>
          </a:p>
          <a:p>
            <a:pPr>
              <a:lnSpc>
                <a:spcPct val="150000"/>
              </a:lnSpc>
            </a:pPr>
            <a:endParaRPr lang="en-ZA" sz="1800" i="1" dirty="0">
              <a:latin typeface="Arial" pitchFamily="34" charset="0"/>
              <a:cs typeface="Arial" pitchFamily="34" charset="0"/>
            </a:endParaRPr>
          </a:p>
        </p:txBody>
      </p:sp>
      <p:sp>
        <p:nvSpPr>
          <p:cNvPr id="4" name="TextBox 3"/>
          <p:cNvSpPr txBox="1"/>
          <p:nvPr/>
        </p:nvSpPr>
        <p:spPr>
          <a:xfrm>
            <a:off x="467544" y="1556792"/>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6"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395536" y="283036"/>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8" name="Rectangle 7"/>
          <p:cNvSpPr/>
          <p:nvPr/>
        </p:nvSpPr>
        <p:spPr>
          <a:xfrm>
            <a:off x="683568" y="1412776"/>
            <a:ext cx="7344816" cy="2308324"/>
          </a:xfrm>
          <a:prstGeom prst="rect">
            <a:avLst/>
          </a:prstGeom>
        </p:spPr>
        <p:txBody>
          <a:bodyPr wrap="square">
            <a:spAutoFit/>
          </a:bodyPr>
          <a:lstStyle/>
          <a:p>
            <a:pPr algn="just">
              <a:lnSpc>
                <a:spcPct val="150000"/>
              </a:lnSpc>
              <a:buFont typeface="Wingdings" pitchFamily="2" charset="2"/>
              <a:buChar char="q"/>
            </a:pPr>
            <a:r>
              <a:rPr lang="en-ZA" dirty="0" smtClean="0">
                <a:latin typeface="Arial" pitchFamily="34" charset="0"/>
                <a:cs typeface="Arial" pitchFamily="34" charset="0"/>
              </a:rPr>
              <a:t> An ecosystem is a community of living organisms (plants, animals</a:t>
            </a:r>
          </a:p>
          <a:p>
            <a:pPr algn="just">
              <a:lnSpc>
                <a:spcPct val="150000"/>
              </a:lnSpc>
            </a:pPr>
            <a:r>
              <a:rPr lang="en-ZA" dirty="0" smtClean="0">
                <a:latin typeface="Arial" pitchFamily="34" charset="0"/>
                <a:cs typeface="Arial" pitchFamily="34" charset="0"/>
              </a:rPr>
              <a:t>and microbes) in conjunction with the nonliving components of their</a:t>
            </a:r>
          </a:p>
          <a:p>
            <a:pPr algn="just">
              <a:lnSpc>
                <a:spcPct val="150000"/>
              </a:lnSpc>
            </a:pPr>
            <a:r>
              <a:rPr lang="en-ZA" dirty="0" smtClean="0">
                <a:latin typeface="Arial" pitchFamily="34" charset="0"/>
                <a:cs typeface="Arial" pitchFamily="34" charset="0"/>
              </a:rPr>
              <a:t>environment (things like air, water and mineral soil), interacting as a system.</a:t>
            </a:r>
          </a:p>
          <a:p>
            <a:pPr algn="just"/>
            <a:endParaRPr lang="en-ZA" dirty="0" smtClean="0"/>
          </a:p>
          <a:p>
            <a:pPr algn="just"/>
            <a:endParaRPr lang="en-ZA"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13">
                                            <p:txEl>
                                              <p:pRg st="0" end="0"/>
                                            </p:txEl>
                                          </p:spTgt>
                                        </p:tgtEl>
                                      </p:cBhvr>
                                      <p:by x="150000" y="150000"/>
                                    </p:animScale>
                                  </p:childTnLst>
                                </p:cTn>
                              </p:par>
                              <p:par>
                                <p:cTn id="21" presetID="6" presetClass="emph" presetSubtype="0" fill="hold" nodeType="withEffect">
                                  <p:stCondLst>
                                    <p:cond delay="0"/>
                                  </p:stCondLst>
                                  <p:childTnLst>
                                    <p:animScale>
                                      <p:cBhvr>
                                        <p:cTn id="22" dur="2000" fill="hold"/>
                                        <p:tgtEl>
                                          <p:spTgt spid="13">
                                            <p:txEl>
                                              <p:pRg st="1" end="1"/>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7170"/>
                                        </p:tgtEl>
                                      </p:cBhvr>
                                    </p:animEffect>
                                    <p:animScale>
                                      <p:cBhvr>
                                        <p:cTn id="27" dur="250" autoRev="1" fill="hold"/>
                                        <p:tgtEl>
                                          <p:spTgt spid="71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344816" cy="922114"/>
          </a:xfrm>
          <a:ln w="3175">
            <a:solidFill>
              <a:schemeClr val="accent6">
                <a:lumMod val="75000"/>
              </a:schemeClr>
            </a:solidFill>
          </a:ln>
        </p:spPr>
        <p:txBody>
          <a:bodyPr>
            <a:normAutofit/>
          </a:bodyPr>
          <a:lstStyle/>
          <a:p>
            <a:pPr algn="ctr"/>
            <a:r>
              <a:rPr lang="en-ZA" dirty="0" smtClean="0">
                <a:solidFill>
                  <a:schemeClr val="bg1">
                    <a:lumMod val="65000"/>
                  </a:schemeClr>
                </a:solidFill>
                <a:latin typeface="Arial" pitchFamily="34" charset="0"/>
                <a:cs typeface="Arial" pitchFamily="34" charset="0"/>
              </a:rPr>
              <a:t>Components of an ecosystem 1- Stakeholders</a:t>
            </a:r>
          </a:p>
        </p:txBody>
      </p:sp>
      <p:sp>
        <p:nvSpPr>
          <p:cNvPr id="4" name="TextBox 3"/>
          <p:cNvSpPr txBox="1"/>
          <p:nvPr/>
        </p:nvSpPr>
        <p:spPr>
          <a:xfrm>
            <a:off x="467544" y="1556792"/>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4"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395536" y="283036"/>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8" name="Rectangle 7"/>
          <p:cNvSpPr/>
          <p:nvPr/>
        </p:nvSpPr>
        <p:spPr>
          <a:xfrm>
            <a:off x="755576" y="1556792"/>
            <a:ext cx="2376264" cy="3554819"/>
          </a:xfrm>
          <a:prstGeom prst="rect">
            <a:avLst/>
          </a:prstGeom>
        </p:spPr>
        <p:txBody>
          <a:bodyPr wrap="square">
            <a:spAutoFit/>
          </a:bodyPr>
          <a:lstStyle/>
          <a:p>
            <a:pPr algn="just">
              <a:lnSpc>
                <a:spcPct val="150000"/>
              </a:lnSpc>
              <a:buFont typeface="Wingdings" pitchFamily="2" charset="2"/>
              <a:buChar char="q"/>
            </a:pPr>
            <a:r>
              <a:rPr lang="en-ZA" dirty="0" smtClean="0">
                <a:latin typeface="Arial" pitchFamily="34" charset="0"/>
                <a:cs typeface="Arial" pitchFamily="34" charset="0"/>
              </a:rPr>
              <a:t> the population or various stakeholders that have both developed and are the results of the ecosystem  </a:t>
            </a:r>
          </a:p>
          <a:p>
            <a:pPr algn="just">
              <a:lnSpc>
                <a:spcPct val="150000"/>
              </a:lnSpc>
            </a:pPr>
            <a:endParaRPr lang="en-ZA" dirty="0" smtClean="0"/>
          </a:p>
          <a:p>
            <a:pPr algn="just"/>
            <a:endParaRPr lang="en-ZA" dirty="0" smtClean="0"/>
          </a:p>
          <a:p>
            <a:pPr algn="just"/>
            <a:endParaRPr lang="en-ZA" dirty="0" smtClean="0"/>
          </a:p>
        </p:txBody>
      </p:sp>
      <p:pic>
        <p:nvPicPr>
          <p:cNvPr id="11" name="Picture 10" descr="stakeholders_1_col.jpg"/>
          <p:cNvPicPr>
            <a:picLocks noChangeAspect="1"/>
          </p:cNvPicPr>
          <p:nvPr/>
        </p:nvPicPr>
        <p:blipFill>
          <a:blip r:embed="rId5" cstate="print"/>
          <a:stretch>
            <a:fillRect/>
          </a:stretch>
        </p:blipFill>
        <p:spPr>
          <a:xfrm>
            <a:off x="3707904" y="1556792"/>
            <a:ext cx="4048125" cy="4162425"/>
          </a:xfrm>
          <a:prstGeom prst="rect">
            <a:avLst/>
          </a:prstGeom>
        </p:spPr>
      </p:pic>
      <p:pic>
        <p:nvPicPr>
          <p:cNvPr id="3074" name="Picture 2" descr="C:\Users\Patricia\Pictures\Ecosystem images\money.png"/>
          <p:cNvPicPr>
            <a:picLocks noGrp="1" noChangeAspect="1" noChangeArrowheads="1"/>
          </p:cNvPicPr>
          <p:nvPr>
            <p:ph idx="1"/>
          </p:nvPr>
        </p:nvPicPr>
        <p:blipFill>
          <a:blip r:embed="rId6" cstate="print"/>
          <a:srcRect/>
          <a:stretch>
            <a:fillRect/>
          </a:stretch>
        </p:blipFill>
        <p:spPr bwMode="auto">
          <a:xfrm>
            <a:off x="395536" y="4565698"/>
            <a:ext cx="2232248" cy="1070795"/>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200800" cy="922114"/>
          </a:xfrm>
          <a:ln w="3175">
            <a:solidFill>
              <a:schemeClr val="accent6">
                <a:lumMod val="75000"/>
              </a:schemeClr>
            </a:solidFill>
          </a:ln>
        </p:spPr>
        <p:txBody>
          <a:bodyPr>
            <a:normAutofit/>
          </a:bodyPr>
          <a:lstStyle/>
          <a:p>
            <a:pPr algn="ctr"/>
            <a:r>
              <a:rPr lang="en-ZA" dirty="0" smtClean="0">
                <a:solidFill>
                  <a:schemeClr val="bg1">
                    <a:lumMod val="65000"/>
                  </a:schemeClr>
                </a:solidFill>
                <a:latin typeface="Arial" pitchFamily="34" charset="0"/>
                <a:cs typeface="Arial" pitchFamily="34" charset="0"/>
              </a:rPr>
              <a:t>Components of an ecosystem 2- Location</a:t>
            </a:r>
          </a:p>
        </p:txBody>
      </p:sp>
      <p:pic>
        <p:nvPicPr>
          <p:cNvPr id="15" name="Content Placeholder 14" descr="pg1.jpg"/>
          <p:cNvPicPr>
            <a:picLocks noGrp="1" noChangeAspect="1"/>
          </p:cNvPicPr>
          <p:nvPr>
            <p:ph idx="1"/>
          </p:nvPr>
        </p:nvPicPr>
        <p:blipFill>
          <a:blip r:embed="rId4" cstate="print"/>
          <a:stretch>
            <a:fillRect/>
          </a:stretch>
        </p:blipFill>
        <p:spPr>
          <a:xfrm>
            <a:off x="0" y="2636912"/>
            <a:ext cx="9144000" cy="4221088"/>
          </a:xfrm>
        </p:spPr>
      </p:pic>
      <p:sp>
        <p:nvSpPr>
          <p:cNvPr id="4" name="TextBox 3"/>
          <p:cNvSpPr txBox="1"/>
          <p:nvPr/>
        </p:nvSpPr>
        <p:spPr>
          <a:xfrm>
            <a:off x="467544" y="1556792"/>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5"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395536" y="283036"/>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7" name="Rectangle 6"/>
          <p:cNvSpPr/>
          <p:nvPr/>
        </p:nvSpPr>
        <p:spPr>
          <a:xfrm>
            <a:off x="251520" y="1700808"/>
            <a:ext cx="6606480" cy="566950"/>
          </a:xfrm>
          <a:prstGeom prst="rect">
            <a:avLst/>
          </a:prstGeom>
        </p:spPr>
        <p:txBody>
          <a:bodyPr wrap="square">
            <a:spAutoFit/>
          </a:bodyPr>
          <a:lstStyle/>
          <a:p>
            <a:pPr>
              <a:lnSpc>
                <a:spcPct val="200000"/>
              </a:lnSpc>
              <a:buFont typeface="Arial" pitchFamily="34" charset="0"/>
              <a:buChar char="•"/>
            </a:pPr>
            <a:r>
              <a:rPr lang="en-US" dirty="0" smtClean="0">
                <a:latin typeface="CorporateSLight"/>
              </a:rPr>
              <a:t> </a:t>
            </a:r>
            <a:endParaRPr lang="en-ZA" dirty="0"/>
          </a:p>
        </p:txBody>
      </p:sp>
      <p:sp>
        <p:nvSpPr>
          <p:cNvPr id="8" name="Rectangle 7"/>
          <p:cNvSpPr/>
          <p:nvPr/>
        </p:nvSpPr>
        <p:spPr>
          <a:xfrm>
            <a:off x="1187624" y="4797152"/>
            <a:ext cx="5328592" cy="1338828"/>
          </a:xfrm>
          <a:prstGeom prst="rect">
            <a:avLst/>
          </a:prstGeom>
        </p:spPr>
        <p:txBody>
          <a:bodyPr wrap="square">
            <a:spAutoFit/>
          </a:bodyPr>
          <a:lstStyle/>
          <a:p>
            <a:pPr algn="just">
              <a:lnSpc>
                <a:spcPct val="150000"/>
              </a:lnSpc>
            </a:pPr>
            <a:endParaRPr lang="en-ZA" dirty="0" smtClean="0">
              <a:latin typeface="Arial" pitchFamily="34" charset="0"/>
              <a:cs typeface="Arial" pitchFamily="34" charset="0"/>
            </a:endParaRPr>
          </a:p>
          <a:p>
            <a:pPr algn="just">
              <a:lnSpc>
                <a:spcPct val="150000"/>
              </a:lnSpc>
              <a:buFont typeface="Wingdings" pitchFamily="2" charset="2"/>
              <a:buChar char="q"/>
            </a:pPr>
            <a:r>
              <a:rPr lang="en-ZA" dirty="0" smtClean="0">
                <a:latin typeface="Arial" pitchFamily="34" charset="0"/>
                <a:cs typeface="Arial" pitchFamily="34" charset="0"/>
              </a:rPr>
              <a:t>  the location where the ecosystem exists </a:t>
            </a:r>
          </a:p>
          <a:p>
            <a:pPr algn="just">
              <a:lnSpc>
                <a:spcPct val="150000"/>
              </a:lnSpc>
              <a:buFont typeface="Wingdings" pitchFamily="2" charset="2"/>
              <a:buChar char="q"/>
            </a:pPr>
            <a:endParaRPr lang="en-ZA" dirty="0" smtClean="0">
              <a:latin typeface="Arial" pitchFamily="34" charset="0"/>
              <a:cs typeface="Arial" pitchFamily="34" charset="0"/>
            </a:endParaRPr>
          </a:p>
        </p:txBody>
      </p:sp>
      <p:pic>
        <p:nvPicPr>
          <p:cNvPr id="10" name="Picture 9" descr="East-London 2.jpg"/>
          <p:cNvPicPr>
            <a:picLocks noChangeAspect="1"/>
          </p:cNvPicPr>
          <p:nvPr/>
        </p:nvPicPr>
        <p:blipFill>
          <a:blip r:embed="rId6" cstate="print"/>
          <a:stretch>
            <a:fillRect/>
          </a:stretch>
        </p:blipFill>
        <p:spPr>
          <a:xfrm>
            <a:off x="899592" y="1628800"/>
            <a:ext cx="6408712" cy="3443674"/>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272808" cy="922114"/>
          </a:xfrm>
          <a:ln w="3175">
            <a:solidFill>
              <a:schemeClr val="accent6">
                <a:lumMod val="75000"/>
              </a:schemeClr>
            </a:solidFill>
          </a:ln>
        </p:spPr>
        <p:txBody>
          <a:bodyPr>
            <a:normAutofit/>
          </a:bodyPr>
          <a:lstStyle/>
          <a:p>
            <a:pPr algn="ctr"/>
            <a:r>
              <a:rPr lang="en-ZA" dirty="0" smtClean="0">
                <a:solidFill>
                  <a:schemeClr val="bg1">
                    <a:lumMod val="65000"/>
                  </a:schemeClr>
                </a:solidFill>
                <a:latin typeface="Arial" pitchFamily="34" charset="0"/>
                <a:cs typeface="Arial" pitchFamily="34" charset="0"/>
              </a:rPr>
              <a:t>Components of an ecosystem 3 - Interdependency</a:t>
            </a:r>
          </a:p>
        </p:txBody>
      </p:sp>
      <p:pic>
        <p:nvPicPr>
          <p:cNvPr id="15" name="Content Placeholder 14" descr="pg1.jpg"/>
          <p:cNvPicPr>
            <a:picLocks noGrp="1" noChangeAspect="1"/>
          </p:cNvPicPr>
          <p:nvPr>
            <p:ph idx="1"/>
          </p:nvPr>
        </p:nvPicPr>
        <p:blipFill>
          <a:blip r:embed="rId4" cstate="print"/>
          <a:stretch>
            <a:fillRect/>
          </a:stretch>
        </p:blipFill>
        <p:spPr>
          <a:xfrm>
            <a:off x="0" y="2636912"/>
            <a:ext cx="9144000" cy="4221088"/>
          </a:xfrm>
        </p:spPr>
      </p:pic>
      <p:sp>
        <p:nvSpPr>
          <p:cNvPr id="4" name="TextBox 3"/>
          <p:cNvSpPr txBox="1"/>
          <p:nvPr/>
        </p:nvSpPr>
        <p:spPr>
          <a:xfrm>
            <a:off x="467544" y="1556792"/>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5"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395536" y="283036"/>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7" name="Rectangle 6"/>
          <p:cNvSpPr/>
          <p:nvPr/>
        </p:nvSpPr>
        <p:spPr>
          <a:xfrm>
            <a:off x="251520" y="1700808"/>
            <a:ext cx="6606480" cy="566950"/>
          </a:xfrm>
          <a:prstGeom prst="rect">
            <a:avLst/>
          </a:prstGeom>
        </p:spPr>
        <p:txBody>
          <a:bodyPr wrap="square">
            <a:spAutoFit/>
          </a:bodyPr>
          <a:lstStyle/>
          <a:p>
            <a:pPr>
              <a:lnSpc>
                <a:spcPct val="200000"/>
              </a:lnSpc>
            </a:pPr>
            <a:r>
              <a:rPr lang="en-US" dirty="0" smtClean="0">
                <a:latin typeface="CorporateSLight"/>
              </a:rPr>
              <a:t> </a:t>
            </a:r>
            <a:endParaRPr lang="en-ZA" dirty="0"/>
          </a:p>
        </p:txBody>
      </p:sp>
      <p:sp>
        <p:nvSpPr>
          <p:cNvPr id="8" name="Rectangle 7"/>
          <p:cNvSpPr/>
          <p:nvPr/>
        </p:nvSpPr>
        <p:spPr>
          <a:xfrm>
            <a:off x="683568" y="1412776"/>
            <a:ext cx="6984776" cy="1892826"/>
          </a:xfrm>
          <a:prstGeom prst="rect">
            <a:avLst/>
          </a:prstGeom>
        </p:spPr>
        <p:txBody>
          <a:bodyPr wrap="square">
            <a:spAutoFit/>
          </a:bodyPr>
          <a:lstStyle/>
          <a:p>
            <a:pPr algn="just">
              <a:lnSpc>
                <a:spcPct val="150000"/>
              </a:lnSpc>
              <a:buFont typeface="Wingdings" pitchFamily="2" charset="2"/>
              <a:buChar char="q"/>
            </a:pPr>
            <a:r>
              <a:rPr lang="en-ZA" dirty="0" smtClean="0">
                <a:latin typeface="Arial" pitchFamily="34" charset="0"/>
                <a:cs typeface="Arial" pitchFamily="34" charset="0"/>
              </a:rPr>
              <a:t> the broader interdependency and interaction between the various populations that constitute the ecosystem. </a:t>
            </a:r>
          </a:p>
          <a:p>
            <a:pPr algn="just">
              <a:lnSpc>
                <a:spcPct val="150000"/>
              </a:lnSpc>
            </a:pPr>
            <a:endParaRPr lang="en-ZA" dirty="0" smtClean="0">
              <a:latin typeface="Arial" pitchFamily="34" charset="0"/>
              <a:cs typeface="Arial" pitchFamily="34" charset="0"/>
            </a:endParaRPr>
          </a:p>
          <a:p>
            <a:pPr algn="just"/>
            <a:endParaRPr lang="en-ZA" dirty="0" smtClean="0"/>
          </a:p>
          <a:p>
            <a:pPr algn="just"/>
            <a:endParaRPr lang="en-ZA" dirty="0" smtClean="0"/>
          </a:p>
        </p:txBody>
      </p:sp>
      <p:pic>
        <p:nvPicPr>
          <p:cNvPr id="10" name="Picture 9" descr="taran-interdependence-LG.jpg"/>
          <p:cNvPicPr>
            <a:picLocks noChangeAspect="1"/>
          </p:cNvPicPr>
          <p:nvPr/>
        </p:nvPicPr>
        <p:blipFill>
          <a:blip r:embed="rId6" cstate="print"/>
          <a:stretch>
            <a:fillRect/>
          </a:stretch>
        </p:blipFill>
        <p:spPr>
          <a:xfrm>
            <a:off x="755576" y="2276872"/>
            <a:ext cx="6624736" cy="3744416"/>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6408712" cy="562074"/>
          </a:xfrm>
          <a:ln w="3175">
            <a:solidFill>
              <a:schemeClr val="accent6">
                <a:lumMod val="75000"/>
              </a:schemeClr>
            </a:solidFill>
          </a:ln>
        </p:spPr>
        <p:txBody>
          <a:bodyPr>
            <a:normAutofit/>
          </a:bodyPr>
          <a:lstStyle/>
          <a:p>
            <a:pPr algn="ctr"/>
            <a:r>
              <a:rPr lang="en-ZA" dirty="0" smtClean="0">
                <a:solidFill>
                  <a:schemeClr val="bg1">
                    <a:lumMod val="65000"/>
                  </a:schemeClr>
                </a:solidFill>
                <a:latin typeface="Arial" pitchFamily="34" charset="0"/>
                <a:cs typeface="Arial" pitchFamily="34" charset="0"/>
              </a:rPr>
              <a:t>Intelligent evolution </a:t>
            </a:r>
          </a:p>
        </p:txBody>
      </p:sp>
      <p:pic>
        <p:nvPicPr>
          <p:cNvPr id="15" name="Content Placeholder 14" descr="pg1.jpg"/>
          <p:cNvPicPr>
            <a:picLocks noGrp="1" noChangeAspect="1"/>
          </p:cNvPicPr>
          <p:nvPr>
            <p:ph idx="1"/>
          </p:nvPr>
        </p:nvPicPr>
        <p:blipFill>
          <a:blip r:embed="rId4" cstate="print"/>
          <a:stretch>
            <a:fillRect/>
          </a:stretch>
        </p:blipFill>
        <p:spPr>
          <a:xfrm>
            <a:off x="0" y="2636912"/>
            <a:ext cx="9144000" cy="4221088"/>
          </a:xfrm>
        </p:spPr>
      </p:pic>
      <p:sp>
        <p:nvSpPr>
          <p:cNvPr id="4" name="TextBox 3"/>
          <p:cNvSpPr txBox="1"/>
          <p:nvPr/>
        </p:nvSpPr>
        <p:spPr>
          <a:xfrm>
            <a:off x="467544" y="1556792"/>
            <a:ext cx="8208912" cy="3416320"/>
          </a:xfrm>
          <a:prstGeom prst="rect">
            <a:avLst/>
          </a:prstGeom>
          <a:noFill/>
        </p:spPr>
        <p:txBody>
          <a:bodyPr wrap="square" rtlCol="0">
            <a:spAutoFit/>
          </a:bodyPr>
          <a:lstStyle/>
          <a:p>
            <a:endParaRPr lang="en-ZA" dirty="0" smtClean="0">
              <a:latin typeface="CorporateSLight"/>
            </a:endParaRP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a:p>
        </p:txBody>
      </p:sp>
      <p:pic>
        <p:nvPicPr>
          <p:cNvPr id="6" name="Picture 5" descr="connect 2.jpg"/>
          <p:cNvPicPr>
            <a:picLocks noChangeAspect="1"/>
          </p:cNvPicPr>
          <p:nvPr/>
        </p:nvPicPr>
        <p:blipFill>
          <a:blip r:embed="rId5" cstate="print"/>
          <a:stretch>
            <a:fillRect/>
          </a:stretch>
        </p:blipFill>
        <p:spPr>
          <a:xfrm rot="5400000">
            <a:off x="7350837" y="2306347"/>
            <a:ext cx="2532904" cy="169698"/>
          </a:xfrm>
          <a:prstGeom prst="rect">
            <a:avLst/>
          </a:prstGeom>
        </p:spPr>
      </p:pic>
      <p:sp>
        <p:nvSpPr>
          <p:cNvPr id="22529" name="Rectangle 1"/>
          <p:cNvSpPr>
            <a:spLocks noChangeArrowheads="1"/>
          </p:cNvSpPr>
          <p:nvPr/>
        </p:nvSpPr>
        <p:spPr bwMode="auto">
          <a:xfrm>
            <a:off x="395536" y="283036"/>
            <a:ext cx="748883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8" name="Rectangle 7"/>
          <p:cNvSpPr/>
          <p:nvPr/>
        </p:nvSpPr>
        <p:spPr>
          <a:xfrm>
            <a:off x="2987824" y="836712"/>
            <a:ext cx="4824536" cy="5078313"/>
          </a:xfrm>
          <a:prstGeom prst="rect">
            <a:avLst/>
          </a:prstGeom>
        </p:spPr>
        <p:txBody>
          <a:bodyPr wrap="square">
            <a:spAutoFit/>
          </a:bodyPr>
          <a:lstStyle/>
          <a:p>
            <a:pPr algn="just">
              <a:lnSpc>
                <a:spcPct val="150000"/>
              </a:lnSpc>
            </a:pPr>
            <a:r>
              <a:rPr lang="en-US" dirty="0" smtClean="0">
                <a:latin typeface="Arial" pitchFamily="34" charset="0"/>
                <a:cs typeface="Arial" pitchFamily="34" charset="0"/>
              </a:rPr>
              <a:t>Does it evolve naturally, or can we intelligently design the EEs? </a:t>
            </a:r>
          </a:p>
          <a:p>
            <a:pPr algn="just">
              <a:lnSpc>
                <a:spcPct val="150000"/>
              </a:lnSpc>
              <a:buFont typeface="Wingdings" pitchFamily="2" charset="2"/>
              <a:buChar char="q"/>
            </a:pPr>
            <a:r>
              <a:rPr lang="en-US" dirty="0" smtClean="0">
                <a:latin typeface="Arial" pitchFamily="34" charset="0"/>
                <a:cs typeface="Arial" pitchFamily="34" charset="0"/>
              </a:rPr>
              <a:t>It is usually the result of </a:t>
            </a:r>
            <a:r>
              <a:rPr lang="en-US" b="1" dirty="0" smtClean="0">
                <a:latin typeface="Arial" pitchFamily="34" charset="0"/>
                <a:cs typeface="Arial" pitchFamily="34" charset="0"/>
              </a:rPr>
              <a:t>intelligent evolution, </a:t>
            </a:r>
          </a:p>
          <a:p>
            <a:pPr lvl="1" algn="just">
              <a:lnSpc>
                <a:spcPct val="150000"/>
              </a:lnSpc>
              <a:buFont typeface="Wingdings" pitchFamily="2" charset="2"/>
              <a:buChar char="q"/>
            </a:pPr>
            <a:r>
              <a:rPr lang="en-US" b="1" dirty="0" smtClean="0">
                <a:latin typeface="Arial" pitchFamily="34" charset="0"/>
                <a:cs typeface="Arial" pitchFamily="34" charset="0"/>
              </a:rPr>
              <a:t> </a:t>
            </a:r>
            <a:r>
              <a:rPr lang="en-US" dirty="0" smtClean="0">
                <a:latin typeface="Arial" pitchFamily="34" charset="0"/>
                <a:cs typeface="Arial" pitchFamily="34" charset="0"/>
              </a:rPr>
              <a:t>a process that blends the invisible hand of markets </a:t>
            </a:r>
          </a:p>
          <a:p>
            <a:pPr lvl="1" algn="just">
              <a:lnSpc>
                <a:spcPct val="150000"/>
              </a:lnSpc>
              <a:buFont typeface="Wingdings" pitchFamily="2" charset="2"/>
              <a:buChar char="q"/>
            </a:pPr>
            <a:r>
              <a:rPr lang="en-US" dirty="0" smtClean="0">
                <a:latin typeface="Arial" pitchFamily="34" charset="0"/>
                <a:cs typeface="Arial" pitchFamily="34" charset="0"/>
              </a:rPr>
              <a:t> and deliberate helping hand of public leadership that is enlightened enough to know when and how to lead as well as let go the grip in order to cultivate and ensure (relative) self-sustainability.</a:t>
            </a:r>
            <a:endParaRPr lang="en-ZA" dirty="0" smtClean="0">
              <a:latin typeface="Arial" pitchFamily="34" charset="0"/>
              <a:cs typeface="Arial" pitchFamily="34" charset="0"/>
            </a:endParaRPr>
          </a:p>
          <a:p>
            <a:pPr algn="just">
              <a:lnSpc>
                <a:spcPct val="150000"/>
              </a:lnSpc>
            </a:pPr>
            <a:endParaRPr lang="en-ZA" dirty="0" smtClean="0">
              <a:latin typeface="Arial" pitchFamily="34" charset="0"/>
              <a:cs typeface="Arial" pitchFamily="34" charset="0"/>
            </a:endParaRPr>
          </a:p>
        </p:txBody>
      </p:sp>
      <p:sp>
        <p:nvSpPr>
          <p:cNvPr id="9" name="Rectangle 8"/>
          <p:cNvSpPr/>
          <p:nvPr/>
        </p:nvSpPr>
        <p:spPr>
          <a:xfrm>
            <a:off x="827584" y="6488668"/>
            <a:ext cx="5832648" cy="246221"/>
          </a:xfrm>
          <a:prstGeom prst="rect">
            <a:avLst/>
          </a:prstGeom>
        </p:spPr>
        <p:txBody>
          <a:bodyPr wrap="square">
            <a:spAutoFit/>
          </a:bodyPr>
          <a:lstStyle/>
          <a:p>
            <a:r>
              <a:rPr lang="en-US" sz="1000" dirty="0" smtClean="0">
                <a:solidFill>
                  <a:schemeClr val="tx1">
                    <a:lumMod val="50000"/>
                    <a:lumOff val="50000"/>
                  </a:schemeClr>
                </a:solidFill>
                <a:latin typeface="Arial" pitchFamily="34" charset="0"/>
                <a:cs typeface="Arial" pitchFamily="34" charset="0"/>
                <a:hlinkClick r:id="rId6" tooltip="Economist: Intelligent evolution of entrepreneurship ecosystems"/>
              </a:rPr>
              <a:t>Source: Economist - Intelligent Evolution</a:t>
            </a:r>
            <a:endParaRPr lang="en-ZA" dirty="0"/>
          </a:p>
        </p:txBody>
      </p:sp>
      <p:pic>
        <p:nvPicPr>
          <p:cNvPr id="10" name="Picture 9" descr="Interdependence.jpg"/>
          <p:cNvPicPr>
            <a:picLocks noChangeAspect="1"/>
          </p:cNvPicPr>
          <p:nvPr/>
        </p:nvPicPr>
        <p:blipFill>
          <a:blip r:embed="rId7" cstate="print"/>
          <a:stretch>
            <a:fillRect/>
          </a:stretch>
        </p:blipFill>
        <p:spPr>
          <a:xfrm>
            <a:off x="0" y="1196752"/>
            <a:ext cx="3312368" cy="46805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2000"/>
                                        <p:tgtEl>
                                          <p:spTgt spid="8">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amond(in)">
                                      <p:cBhvr>
                                        <p:cTn id="10" dur="2000"/>
                                        <p:tgtEl>
                                          <p:spTgt spid="8">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diamond(in)">
                                      <p:cBhvr>
                                        <p:cTn id="13" dur="2000"/>
                                        <p:tgtEl>
                                          <p:spTgt spid="8">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diamond(in)">
                                      <p:cBhvr>
                                        <p:cTn id="16" dur="20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 calcmode="lin" valueType="num">
                                      <p:cBhvr additive="base">
                                        <p:cTn id="27"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additive="base">
                                        <p:cTn id="3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 calcmode="lin" valueType="num">
                                      <p:cBhvr additive="base">
                                        <p:cTn id="3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3095</TotalTime>
  <Words>3321</Words>
  <Application>Microsoft Office PowerPoint</Application>
  <PresentationFormat>On-screen Show (4:3)</PresentationFormat>
  <Paragraphs>829</Paragraphs>
  <Slides>40</Slides>
  <Notes>16</Notes>
  <HiddenSlides>0</HiddenSlides>
  <MMClips>2</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Custom Design</vt:lpstr>
      <vt:lpstr>INCUBATION THE ECOSYSTEM METHODOLOGY </vt:lpstr>
      <vt:lpstr> PRESENTATION OUTLINE </vt:lpstr>
      <vt:lpstr>Introduction</vt:lpstr>
      <vt:lpstr>Definitions</vt:lpstr>
      <vt:lpstr>The Concept</vt:lpstr>
      <vt:lpstr>Components of an ecosystem 1- Stakeholders</vt:lpstr>
      <vt:lpstr>Components of an ecosystem 2- Location</vt:lpstr>
      <vt:lpstr>Components of an ecosystem 3 - Interdependency</vt:lpstr>
      <vt:lpstr>Intelligent evolution </vt:lpstr>
      <vt:lpstr>Example: The Babson EE</vt:lpstr>
      <vt:lpstr>Incubation – applying EEs methodology</vt:lpstr>
      <vt:lpstr>Why Incubation using EEs methodologies?</vt:lpstr>
      <vt:lpstr>Why Incubation using EEs methodologies?</vt:lpstr>
      <vt:lpstr>Case Study : Eastern Cape Information Technology          Initiative (ECITI)</vt:lpstr>
      <vt:lpstr>Case Study : Eastern Cape Information Technology          Initiative (ECITI)</vt:lpstr>
      <vt:lpstr>Case Study : Eastern Cape Information Technology          Initiative (ECITI)</vt:lpstr>
      <vt:lpstr> ECITI Entrepreneurship Ecosystem Focus areas</vt:lpstr>
      <vt:lpstr>ECITI’s Incubation Services Framework</vt:lpstr>
      <vt:lpstr>PowerPoint Presentation</vt:lpstr>
      <vt:lpstr>Entrepreneurship Ecosystem domains</vt:lpstr>
      <vt:lpstr>PowerPoint Presentation</vt:lpstr>
      <vt:lpstr>PowerPoint Presentation</vt:lpstr>
      <vt:lpstr>Incubating Model</vt:lpstr>
      <vt:lpstr>High level services</vt:lpstr>
      <vt:lpstr>ECITI East London</vt:lpstr>
      <vt:lpstr>ECITI EL – Facilities for SMMEs</vt:lpstr>
      <vt:lpstr>ECITI Entrepreneurs</vt:lpstr>
      <vt:lpstr>ECITI Entrepreneurs</vt:lpstr>
      <vt:lpstr>Virtual Incubation </vt:lpstr>
      <vt:lpstr>Graduating Entrepreneurs@  </vt:lpstr>
      <vt:lpstr>Closing Remarks</vt:lpstr>
      <vt:lpstr>Q &amp; A</vt:lpstr>
      <vt:lpstr>SECTORS OF FOCUS</vt:lpstr>
      <vt:lpstr>INCUBATION @ECITI </vt:lpstr>
      <vt:lpstr>PowerPoint Presentation</vt:lpstr>
      <vt:lpstr>PowerPoint Presentation</vt:lpstr>
      <vt:lpstr>PowerPoint Presentation</vt:lpstr>
      <vt:lpstr>ICT Entrepreneurs</vt:lpstr>
      <vt:lpstr>Film Entrepreneurs</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Private</dc:creator>
  <cp:lastModifiedBy>Administrator</cp:lastModifiedBy>
  <cp:revision>132</cp:revision>
  <dcterms:created xsi:type="dcterms:W3CDTF">2012-02-03T09:52:49Z</dcterms:created>
  <dcterms:modified xsi:type="dcterms:W3CDTF">2013-04-23T13:38:05Z</dcterms:modified>
</cp:coreProperties>
</file>