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62" r:id="rId4"/>
    <p:sldId id="261" r:id="rId5"/>
    <p:sldId id="263" r:id="rId6"/>
    <p:sldId id="265" r:id="rId7"/>
    <p:sldId id="259" r:id="rId8"/>
    <p:sldId id="260" r:id="rId9"/>
    <p:sldId id="266" r:id="rId10"/>
    <p:sldId id="278" r:id="rId11"/>
    <p:sldId id="267" r:id="rId12"/>
    <p:sldId id="268" r:id="rId13"/>
    <p:sldId id="271" r:id="rId14"/>
    <p:sldId id="274" r:id="rId15"/>
    <p:sldId id="332" r:id="rId16"/>
    <p:sldId id="346" r:id="rId17"/>
    <p:sldId id="347" r:id="rId18"/>
    <p:sldId id="348" r:id="rId19"/>
    <p:sldId id="349" r:id="rId20"/>
    <p:sldId id="351" r:id="rId21"/>
    <p:sldId id="352" r:id="rId22"/>
    <p:sldId id="333" r:id="rId23"/>
    <p:sldId id="334" r:id="rId24"/>
    <p:sldId id="335" r:id="rId25"/>
    <p:sldId id="336" r:id="rId26"/>
    <p:sldId id="337" r:id="rId27"/>
    <p:sldId id="338" r:id="rId28"/>
    <p:sldId id="339" r:id="rId29"/>
    <p:sldId id="340" r:id="rId30"/>
    <p:sldId id="341" r:id="rId31"/>
    <p:sldId id="342" r:id="rId32"/>
    <p:sldId id="345" r:id="rId33"/>
    <p:sldId id="343" r:id="rId34"/>
    <p:sldId id="344" r:id="rId35"/>
    <p:sldId id="369" r:id="rId36"/>
    <p:sldId id="361" r:id="rId37"/>
    <p:sldId id="362" r:id="rId38"/>
    <p:sldId id="363" r:id="rId39"/>
    <p:sldId id="364" r:id="rId40"/>
    <p:sldId id="365" r:id="rId41"/>
    <p:sldId id="366" r:id="rId42"/>
    <p:sldId id="367" r:id="rId43"/>
    <p:sldId id="368" r:id="rId44"/>
    <p:sldId id="326" r:id="rId45"/>
    <p:sldId id="331"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0000"/>
    <a:srgbClr val="559FB1"/>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9" d="100"/>
          <a:sy n="69" d="100"/>
        </p:scale>
        <p:origin x="-2568" y="-600"/>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23DD79-4E7B-477D-8E1B-B99E834AE128}" type="datetimeFigureOut">
              <a:rPr lang="es-ES" smtClean="0"/>
              <a:t>23/04/2013</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608C70-A219-42C2-9EF3-C40461AFAC8B}" type="slidenum">
              <a:rPr lang="es-ES" smtClean="0"/>
              <a:t>‹#›</a:t>
            </a:fld>
            <a:endParaRPr lang="es-ES"/>
          </a:p>
        </p:txBody>
      </p:sp>
    </p:spTree>
    <p:extLst>
      <p:ext uri="{BB962C8B-B14F-4D97-AF65-F5344CB8AC3E}">
        <p14:creationId xmlns:p14="http://schemas.microsoft.com/office/powerpoint/2010/main" val="388955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673D8B98-3081-4284-ADD9-8DC7A082B83B}" type="datetimeFigureOut">
              <a:rPr lang="es-ES" smtClean="0"/>
              <a:t>23/04/2013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188703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673D8B98-3081-4284-ADD9-8DC7A082B83B}" type="datetimeFigureOut">
              <a:rPr lang="es-ES" smtClean="0"/>
              <a:t>23/04/2013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109520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673D8B98-3081-4284-ADD9-8DC7A082B83B}" type="datetimeFigureOut">
              <a:rPr lang="es-ES" smtClean="0"/>
              <a:t>23/04/2013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3661734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482D629-F48A-467D-B8E4-509633BDC281}" type="datetimeFigureOut">
              <a:rPr lang="es-ES"/>
              <a:pPr>
                <a:defRPr/>
              </a:pPr>
              <a:t>23/04/2013</a:t>
            </a:fld>
            <a:endParaRPr lang="es-ES"/>
          </a:p>
        </p:txBody>
      </p:sp>
      <p:sp>
        <p:nvSpPr>
          <p:cNvPr id="3"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s-ES"/>
          </a:p>
        </p:txBody>
      </p:sp>
      <p:sp>
        <p:nvSpPr>
          <p:cNvPr id="4"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449C541-2A45-4D24-98F5-2B491302C0CE}" type="slidenum">
              <a:rPr lang="es-ES"/>
              <a:pPr>
                <a:defRPr/>
              </a:pPr>
              <a:t>‹#›</a:t>
            </a:fld>
            <a:endParaRPr lang="es-ES"/>
          </a:p>
        </p:txBody>
      </p:sp>
    </p:spTree>
    <p:extLst>
      <p:ext uri="{BB962C8B-B14F-4D97-AF65-F5344CB8AC3E}">
        <p14:creationId xmlns:p14="http://schemas.microsoft.com/office/powerpoint/2010/main" val="376119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673D8B98-3081-4284-ADD9-8DC7A082B83B}" type="datetimeFigureOut">
              <a:rPr lang="es-ES" smtClean="0"/>
              <a:t>23/04/2013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213771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3D8B98-3081-4284-ADD9-8DC7A082B83B}" type="datetimeFigureOut">
              <a:rPr lang="es-ES" smtClean="0"/>
              <a:t>23/04/2013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132572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673D8B98-3081-4284-ADD9-8DC7A082B83B}" type="datetimeFigureOut">
              <a:rPr lang="es-ES" smtClean="0"/>
              <a:t>23/04/2013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210945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673D8B98-3081-4284-ADD9-8DC7A082B83B}" type="datetimeFigureOut">
              <a:rPr lang="es-ES" smtClean="0"/>
              <a:t>23/04/2013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273526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673D8B98-3081-4284-ADD9-8DC7A082B83B}" type="datetimeFigureOut">
              <a:rPr lang="es-ES" smtClean="0"/>
              <a:t>23/04/2013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2782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D8B98-3081-4284-ADD9-8DC7A082B83B}" type="datetimeFigureOut">
              <a:rPr lang="es-ES" smtClean="0"/>
              <a:t>23/04/2013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53294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D8B98-3081-4284-ADD9-8DC7A082B83B}" type="datetimeFigureOut">
              <a:rPr lang="es-ES" smtClean="0"/>
              <a:t>23/04/2013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360119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D8B98-3081-4284-ADD9-8DC7A082B83B}" type="datetimeFigureOut">
              <a:rPr lang="es-ES" smtClean="0"/>
              <a:t>23/04/2013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83688DF-E763-488B-8BE0-7D083F4C79F4}" type="slidenum">
              <a:rPr lang="es-ES" smtClean="0"/>
              <a:t>‹#›</a:t>
            </a:fld>
            <a:endParaRPr lang="es-ES"/>
          </a:p>
        </p:txBody>
      </p:sp>
    </p:spTree>
    <p:extLst>
      <p:ext uri="{BB962C8B-B14F-4D97-AF65-F5344CB8AC3E}">
        <p14:creationId xmlns:p14="http://schemas.microsoft.com/office/powerpoint/2010/main" val="239366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D8B98-3081-4284-ADD9-8DC7A082B83B}" type="datetimeFigureOut">
              <a:rPr lang="es-ES" smtClean="0"/>
              <a:t>23/04/2013</a:t>
            </a:fld>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688DF-E763-488B-8BE0-7D083F4C79F4}" type="slidenum">
              <a:rPr lang="es-ES" smtClean="0"/>
              <a:t>‹#›</a:t>
            </a:fld>
            <a:endParaRPr lang="es-ES"/>
          </a:p>
        </p:txBody>
      </p:sp>
    </p:spTree>
    <p:extLst>
      <p:ext uri="{BB962C8B-B14F-4D97-AF65-F5344CB8AC3E}">
        <p14:creationId xmlns:p14="http://schemas.microsoft.com/office/powerpoint/2010/main" val="3393983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slide" Target="slide1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slide" Target="slide6.xml"/><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slide" Target="slide9.xml"/></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27.jpeg"/><Relationship Id="rId12"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4.pn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slide" Target="slide8.xml"/><Relationship Id="rId14"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png"/><Relationship Id="rId7" Type="http://schemas.openxmlformats.org/officeDocument/2006/relationships/slide" Target="slide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slide" Target="slide18.xml"/><Relationship Id="rId4" Type="http://schemas.openxmlformats.org/officeDocument/2006/relationships/image" Target="../media/image3.png"/><Relationship Id="rId9" Type="http://schemas.openxmlformats.org/officeDocument/2006/relationships/slide" Target="slide17.xml"/></Relationships>
</file>

<file path=ppt/slides/_rels/slide2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png"/><Relationship Id="rId7" Type="http://schemas.openxmlformats.org/officeDocument/2006/relationships/slide" Target="slide2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1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png"/><Relationship Id="rId7" Type="http://schemas.openxmlformats.org/officeDocument/2006/relationships/slide" Target="slide1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png"/><Relationship Id="rId7" Type="http://schemas.openxmlformats.org/officeDocument/2006/relationships/image" Target="../media/image46.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png"/><Relationship Id="rId7"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slide" Target="slide8.xml"/><Relationship Id="rId4" Type="http://schemas.openxmlformats.org/officeDocument/2006/relationships/image" Target="../media/image4.png"/><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6046" y="4365104"/>
            <a:ext cx="2831341" cy="97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089" y="5530395"/>
            <a:ext cx="1253255" cy="51660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8024" y="5430029"/>
            <a:ext cx="1309363" cy="717341"/>
          </a:xfrm>
          <a:prstGeom prst="rect">
            <a:avLst/>
          </a:prstGeom>
        </p:spPr>
      </p:pic>
      <p:sp>
        <p:nvSpPr>
          <p:cNvPr id="19" name="Rectangle 18"/>
          <p:cNvSpPr/>
          <p:nvPr/>
        </p:nvSpPr>
        <p:spPr>
          <a:xfrm>
            <a:off x="1907704" y="1924209"/>
            <a:ext cx="5548024" cy="1200329"/>
          </a:xfrm>
          <a:prstGeom prst="rect">
            <a:avLst/>
          </a:prstGeom>
        </p:spPr>
        <p:txBody>
          <a:bodyPr wrap="square">
            <a:spAutoFit/>
          </a:bodyPr>
          <a:lstStyle/>
          <a:p>
            <a:pPr algn="ctr"/>
            <a:r>
              <a:rPr lang="en-ZA" sz="3600" b="1" dirty="0">
                <a:solidFill>
                  <a:srgbClr val="559FB1"/>
                </a:solidFill>
                <a:latin typeface="Trebuchet MS" pitchFamily="34" charset="0"/>
              </a:rPr>
              <a:t>The Barcelona Model of University Science Parks </a:t>
            </a:r>
            <a:endParaRPr lang="es-ES" sz="3600" dirty="0">
              <a:solidFill>
                <a:srgbClr val="559FB1"/>
              </a:solidFill>
              <a:latin typeface="Trebuchet MS" pitchFamily="34" charset="0"/>
            </a:endParaRPr>
          </a:p>
        </p:txBody>
      </p:sp>
      <p:sp>
        <p:nvSpPr>
          <p:cNvPr id="21" name="Rectangle 20"/>
          <p:cNvSpPr/>
          <p:nvPr/>
        </p:nvSpPr>
        <p:spPr>
          <a:xfrm>
            <a:off x="1907704" y="3399383"/>
            <a:ext cx="5548024" cy="461665"/>
          </a:xfrm>
          <a:prstGeom prst="rect">
            <a:avLst/>
          </a:prstGeom>
        </p:spPr>
        <p:txBody>
          <a:bodyPr wrap="square">
            <a:spAutoFit/>
          </a:bodyPr>
          <a:lstStyle/>
          <a:p>
            <a:pPr algn="ctr"/>
            <a:r>
              <a:rPr lang="en-ZA" sz="2400" b="1" dirty="0" smtClean="0">
                <a:solidFill>
                  <a:srgbClr val="EE0000"/>
                </a:solidFill>
                <a:latin typeface="Trebuchet MS" pitchFamily="34" charset="0"/>
              </a:rPr>
              <a:t>Fernando Albericio</a:t>
            </a:r>
            <a:endParaRPr lang="es-ES" sz="2400" dirty="0">
              <a:solidFill>
                <a:srgbClr val="EE0000"/>
              </a:solidFill>
              <a:latin typeface="Trebuchet MS" pitchFamily="34" charset="0"/>
            </a:endParaRPr>
          </a:p>
        </p:txBody>
      </p:sp>
    </p:spTree>
    <p:extLst>
      <p:ext uri="{BB962C8B-B14F-4D97-AF65-F5344CB8AC3E}">
        <p14:creationId xmlns:p14="http://schemas.microsoft.com/office/powerpoint/2010/main" val="2631360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20713"/>
            <a:ext cx="9150350" cy="5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5943600"/>
            <a:ext cx="29575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2388" y="6410325"/>
            <a:ext cx="1411287"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2700338" y="1341438"/>
            <a:ext cx="2232025" cy="431800"/>
          </a:xfrm>
          <a:prstGeom prst="ellipse">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Oval 19"/>
          <p:cNvSpPr/>
          <p:nvPr/>
        </p:nvSpPr>
        <p:spPr>
          <a:xfrm>
            <a:off x="4932363" y="2133600"/>
            <a:ext cx="2057400" cy="574675"/>
          </a:xfrm>
          <a:prstGeom prst="ellipse">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2" name="Curved Down Arrow 21"/>
          <p:cNvSpPr/>
          <p:nvPr/>
        </p:nvSpPr>
        <p:spPr>
          <a:xfrm rot="1455294">
            <a:off x="4441825" y="538163"/>
            <a:ext cx="2757488" cy="1317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21" name="TextBox 20"/>
          <p:cNvSpPr txBox="1"/>
          <p:nvPr/>
        </p:nvSpPr>
        <p:spPr>
          <a:xfrm>
            <a:off x="3923928" y="764704"/>
            <a:ext cx="3531736" cy="584775"/>
          </a:xfrm>
          <a:prstGeom prst="rect">
            <a:avLst/>
          </a:prstGeom>
          <a:noFill/>
        </p:spPr>
        <p:txBody>
          <a:bodyPr wrap="none">
            <a:spAutoFit/>
          </a:bodyPr>
          <a:lstStyle/>
          <a:p>
            <a:pPr>
              <a:defRPr/>
            </a:pPr>
            <a:r>
              <a:rPr lang="es-ES" sz="3200" b="1" dirty="0" smtClean="0">
                <a:solidFill>
                  <a:srgbClr val="FF0000"/>
                </a:solidFill>
                <a:latin typeface="Arial" charset="0"/>
              </a:rPr>
              <a:t>SCIENCE PARKS</a:t>
            </a:r>
            <a:endParaRPr lang="es-ES" sz="3200" b="1" dirty="0">
              <a:solidFill>
                <a:srgbClr val="FF0000"/>
              </a:solidFill>
              <a:latin typeface="Arial" charset="0"/>
            </a:endParaRPr>
          </a:p>
        </p:txBody>
      </p:sp>
    </p:spTree>
    <p:extLst>
      <p:ext uri="{BB962C8B-B14F-4D97-AF65-F5344CB8AC3E}">
        <p14:creationId xmlns:p14="http://schemas.microsoft.com/office/powerpoint/2010/main" val="94088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8"/>
          <p:cNvSpPr>
            <a:spLocks noChangeArrowheads="1"/>
          </p:cNvSpPr>
          <p:nvPr/>
        </p:nvSpPr>
        <p:spPr bwMode="auto">
          <a:xfrm>
            <a:off x="494844" y="1700808"/>
            <a:ext cx="8255000" cy="3416320"/>
          </a:xfrm>
          <a:prstGeom prst="rect">
            <a:avLst/>
          </a:prstGeom>
          <a:solidFill>
            <a:schemeClr val="bg1">
              <a:lumMod val="95000"/>
            </a:schemeClr>
          </a:solidFill>
          <a:ln w="9525">
            <a:noFill/>
            <a:miter lim="800000"/>
            <a:headEnd/>
            <a:tailEnd/>
          </a:ln>
        </p:spPr>
        <p:txBody>
          <a:bodyPr anchor="ctr">
            <a:spAutoFit/>
          </a:bodyPr>
          <a:lstStyle/>
          <a:p>
            <a:pPr marL="182563" indent="-182563" algn="just" eaLnBrk="0" hangingPunct="0">
              <a:buClr>
                <a:srgbClr val="EE0000"/>
              </a:buClr>
              <a:buSzPct val="150000"/>
              <a:buFontTx/>
              <a:buChar char="•"/>
              <a:defRPr/>
            </a:pPr>
            <a:r>
              <a:rPr lang="en-GB" sz="2400" dirty="0">
                <a:latin typeface="Trebuchet MS" pitchFamily="34" charset="0"/>
              </a:rPr>
              <a:t>Urban universities need to play an important role in the development of their </a:t>
            </a:r>
            <a:r>
              <a:rPr lang="en-GB" sz="2400" dirty="0" smtClean="0">
                <a:latin typeface="Trebuchet MS" pitchFamily="34" charset="0"/>
              </a:rPr>
              <a:t>countries </a:t>
            </a:r>
          </a:p>
          <a:p>
            <a:pPr algn="just" eaLnBrk="0" hangingPunct="0">
              <a:buClr>
                <a:srgbClr val="EE0000"/>
              </a:buClr>
              <a:buSzPct val="150000"/>
              <a:defRPr/>
            </a:pPr>
            <a:endParaRPr lang="en-GB" sz="2400" dirty="0">
              <a:latin typeface="Trebuchet MS" pitchFamily="34" charset="0"/>
            </a:endParaRPr>
          </a:p>
          <a:p>
            <a:pPr marL="182563" indent="-182563" algn="just" eaLnBrk="0" hangingPunct="0">
              <a:buClr>
                <a:srgbClr val="EE0000"/>
              </a:buClr>
              <a:buSzPct val="150000"/>
              <a:buFontTx/>
              <a:buChar char="•"/>
              <a:defRPr/>
            </a:pPr>
            <a:r>
              <a:rPr lang="en-GB" sz="2400" dirty="0">
                <a:latin typeface="Trebuchet MS" pitchFamily="34" charset="0"/>
              </a:rPr>
              <a:t>Research carried out at universities need to lead to the creation of </a:t>
            </a:r>
            <a:r>
              <a:rPr lang="en-GB" sz="2400" dirty="0" smtClean="0">
                <a:latin typeface="Trebuchet MS" pitchFamily="34" charset="0"/>
              </a:rPr>
              <a:t>knowledge:</a:t>
            </a:r>
            <a:r>
              <a:rPr lang="en-GB" sz="2400" dirty="0">
                <a:latin typeface="Trebuchet MS" pitchFamily="34" charset="0"/>
              </a:rPr>
              <a:t> </a:t>
            </a:r>
            <a:r>
              <a:rPr lang="en-GB" sz="2400" dirty="0" smtClean="0">
                <a:latin typeface="Trebuchet MS" pitchFamily="34" charset="0"/>
              </a:rPr>
              <a:t>patents</a:t>
            </a:r>
            <a:r>
              <a:rPr lang="en-GB" sz="2400" dirty="0">
                <a:latin typeface="Trebuchet MS" pitchFamily="34" charset="0"/>
              </a:rPr>
              <a:t>, license and/or creation of technology-based </a:t>
            </a:r>
            <a:r>
              <a:rPr lang="en-GB" sz="2400" dirty="0" smtClean="0">
                <a:latin typeface="Trebuchet MS" pitchFamily="34" charset="0"/>
              </a:rPr>
              <a:t>companies </a:t>
            </a:r>
            <a:endParaRPr lang="en-GB" sz="2400" dirty="0">
              <a:latin typeface="Trebuchet MS" pitchFamily="34" charset="0"/>
            </a:endParaRPr>
          </a:p>
          <a:p>
            <a:pPr algn="just" eaLnBrk="0" hangingPunct="0">
              <a:buClr>
                <a:srgbClr val="0033CC"/>
              </a:buClr>
              <a:buSzPct val="150000"/>
              <a:defRPr/>
            </a:pPr>
            <a:endParaRPr lang="en-GB" sz="2400" dirty="0">
              <a:latin typeface="Trebuchet MS" pitchFamily="34" charset="0"/>
            </a:endParaRPr>
          </a:p>
          <a:p>
            <a:pPr marL="182563" indent="-182563" algn="just" eaLnBrk="0" hangingPunct="0">
              <a:buClr>
                <a:srgbClr val="EE0000"/>
              </a:buClr>
              <a:buSzPct val="150000"/>
              <a:buFontTx/>
              <a:buChar char="•"/>
              <a:defRPr/>
            </a:pPr>
            <a:r>
              <a:rPr lang="en-GB" sz="2400" dirty="0">
                <a:latin typeface="Trebuchet MS" pitchFamily="34" charset="0"/>
              </a:rPr>
              <a:t>The new university needs to facilitate the establishment of closer links between itself and </a:t>
            </a:r>
            <a:r>
              <a:rPr lang="en-GB" sz="2400" dirty="0" smtClean="0">
                <a:latin typeface="Trebuchet MS" pitchFamily="34" charset="0"/>
              </a:rPr>
              <a:t>society</a:t>
            </a:r>
            <a:endParaRPr lang="ca-ES" sz="2400" dirty="0">
              <a:latin typeface="Trebuchet MS" pitchFamily="34" charset="0"/>
            </a:endParaRPr>
          </a:p>
        </p:txBody>
      </p:sp>
      <p:sp>
        <p:nvSpPr>
          <p:cNvPr id="11" name="Rectangle 5"/>
          <p:cNvSpPr>
            <a:spLocks noChangeArrowheads="1"/>
          </p:cNvSpPr>
          <p:nvPr/>
        </p:nvSpPr>
        <p:spPr bwMode="auto">
          <a:xfrm>
            <a:off x="428624" y="692150"/>
            <a:ext cx="680767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3200" dirty="0" err="1">
                <a:solidFill>
                  <a:schemeClr val="bg1">
                    <a:lumMod val="50000"/>
                  </a:schemeClr>
                </a:solidFill>
                <a:latin typeface="Trebuchet MS" pitchFamily="34" charset="0"/>
              </a:rPr>
              <a:t>The</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Entrepreneurial</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University</a:t>
            </a:r>
            <a:endParaRPr lang="es-ES_tradnl" sz="3200" dirty="0">
              <a:solidFill>
                <a:schemeClr val="bg1">
                  <a:lumMod val="50000"/>
                </a:schemeClr>
              </a:solidFill>
              <a:latin typeface="Trebuchet MS" pitchFamily="34" charset="0"/>
            </a:endParaRPr>
          </a:p>
        </p:txBody>
      </p:sp>
    </p:spTree>
    <p:extLst>
      <p:ext uri="{BB962C8B-B14F-4D97-AF65-F5344CB8AC3E}">
        <p14:creationId xmlns:p14="http://schemas.microsoft.com/office/powerpoint/2010/main" val="1202993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Rectángulo"/>
          <p:cNvSpPr/>
          <p:nvPr/>
        </p:nvSpPr>
        <p:spPr>
          <a:xfrm>
            <a:off x="785813" y="1500188"/>
            <a:ext cx="7572375" cy="452110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2800" u="sng">
              <a:solidFill>
                <a:srgbClr val="FFFFFF"/>
              </a:solidFill>
            </a:endParaRPr>
          </a:p>
        </p:txBody>
      </p:sp>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1" name="Rectangle 5"/>
          <p:cNvSpPr>
            <a:spLocks noChangeArrowheads="1"/>
          </p:cNvSpPr>
          <p:nvPr/>
        </p:nvSpPr>
        <p:spPr bwMode="auto">
          <a:xfrm>
            <a:off x="684213" y="692150"/>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3200" dirty="0" err="1">
                <a:solidFill>
                  <a:schemeClr val="bg1">
                    <a:lumMod val="50000"/>
                  </a:schemeClr>
                </a:solidFill>
                <a:latin typeface="Trebuchet MS" pitchFamily="34" charset="0"/>
              </a:rPr>
              <a:t>The</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Entrepreneurial</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University</a:t>
            </a:r>
            <a:endParaRPr lang="es-ES_tradnl" sz="3200" dirty="0">
              <a:solidFill>
                <a:schemeClr val="bg1">
                  <a:lumMod val="50000"/>
                </a:schemeClr>
              </a:solidFill>
              <a:latin typeface="Trebuchet MS" pitchFamily="34" charset="0"/>
            </a:endParaRPr>
          </a:p>
        </p:txBody>
      </p:sp>
      <p:sp>
        <p:nvSpPr>
          <p:cNvPr id="14" name="Text Box 5"/>
          <p:cNvSpPr txBox="1">
            <a:spLocks noChangeArrowheads="1"/>
          </p:cNvSpPr>
          <p:nvPr/>
        </p:nvSpPr>
        <p:spPr bwMode="auto">
          <a:xfrm>
            <a:off x="899592" y="1581150"/>
            <a:ext cx="73300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10000"/>
              </a:lnSpc>
              <a:spcBef>
                <a:spcPct val="110000"/>
              </a:spcBef>
              <a:buClr>
                <a:srgbClr val="EE0000"/>
              </a:buClr>
              <a:buSzPct val="150000"/>
              <a:buFontTx/>
              <a:buChar char="•"/>
            </a:pPr>
            <a:r>
              <a:rPr lang="en-US" sz="2000" dirty="0">
                <a:latin typeface="Trebuchet MS" pitchFamily="34" charset="0"/>
              </a:rPr>
              <a:t>The transfer of knowledge and technology along with participation in our technological markets, are activities that are everyday more strategically necessary for universities </a:t>
            </a:r>
            <a:r>
              <a:rPr lang="ca-ES" sz="1200" dirty="0">
                <a:latin typeface="Trebuchet MS" pitchFamily="34" charset="0"/>
              </a:rPr>
              <a:t>	</a:t>
            </a:r>
            <a:r>
              <a:rPr lang="es-ES" sz="1200" dirty="0">
                <a:latin typeface="Trebuchet MS" pitchFamily="34" charset="0"/>
              </a:rPr>
              <a:t>	</a:t>
            </a:r>
          </a:p>
        </p:txBody>
      </p:sp>
      <p:sp>
        <p:nvSpPr>
          <p:cNvPr id="15" name="Text Box 8"/>
          <p:cNvSpPr txBox="1">
            <a:spLocks noChangeArrowheads="1"/>
          </p:cNvSpPr>
          <p:nvPr/>
        </p:nvSpPr>
        <p:spPr bwMode="auto">
          <a:xfrm>
            <a:off x="2133600" y="3224213"/>
            <a:ext cx="5791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sz="2800" b="1">
              <a:latin typeface="Trebuchet MS" pitchFamily="34" charset="0"/>
            </a:endParaRPr>
          </a:p>
        </p:txBody>
      </p:sp>
      <p:sp>
        <p:nvSpPr>
          <p:cNvPr id="16" name="Text Box 9"/>
          <p:cNvSpPr txBox="1">
            <a:spLocks noChangeArrowheads="1"/>
          </p:cNvSpPr>
          <p:nvPr/>
        </p:nvSpPr>
        <p:spPr bwMode="auto">
          <a:xfrm>
            <a:off x="1905000" y="2767013"/>
            <a:ext cx="693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sz="2800" b="1">
              <a:latin typeface="Trebuchet MS" pitchFamily="34" charset="0"/>
            </a:endParaRPr>
          </a:p>
        </p:txBody>
      </p:sp>
      <p:sp>
        <p:nvSpPr>
          <p:cNvPr id="17" name="Text Box 10"/>
          <p:cNvSpPr txBox="1">
            <a:spLocks noChangeArrowheads="1"/>
          </p:cNvSpPr>
          <p:nvPr/>
        </p:nvSpPr>
        <p:spPr bwMode="auto">
          <a:xfrm>
            <a:off x="1905000" y="2514600"/>
            <a:ext cx="670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79949B"/>
              </a:buClr>
              <a:buFont typeface="Wingdings 3" pitchFamily="18" charset="2"/>
              <a:buChar char="u"/>
            </a:pPr>
            <a:endParaRPr lang="es-ES" sz="2800" b="1">
              <a:latin typeface="Trebuchet MS" pitchFamily="34" charset="0"/>
            </a:endParaRPr>
          </a:p>
        </p:txBody>
      </p:sp>
      <p:sp>
        <p:nvSpPr>
          <p:cNvPr id="18" name="Text Box 11"/>
          <p:cNvSpPr txBox="1">
            <a:spLocks noChangeArrowheads="1"/>
          </p:cNvSpPr>
          <p:nvPr/>
        </p:nvSpPr>
        <p:spPr bwMode="auto">
          <a:xfrm>
            <a:off x="1554163" y="3346797"/>
            <a:ext cx="6934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a:buClr>
                <a:srgbClr val="EE0000"/>
              </a:buClr>
              <a:buFont typeface="Wingdings" pitchFamily="2" charset="2"/>
              <a:buChar char="§"/>
            </a:pPr>
            <a:r>
              <a:rPr lang="en-GB" sz="2000" dirty="0">
                <a:latin typeface="Trebuchet MS" pitchFamily="34" charset="0"/>
              </a:rPr>
              <a:t> </a:t>
            </a:r>
            <a:r>
              <a:rPr lang="en-US" sz="2000" dirty="0">
                <a:latin typeface="Trebuchet MS" pitchFamily="34" charset="0"/>
              </a:rPr>
              <a:t>Access to global knowledge</a:t>
            </a:r>
            <a:endParaRPr lang="en-GB" sz="2000" dirty="0">
              <a:latin typeface="Trebuchet MS" pitchFamily="34" charset="0"/>
            </a:endParaRPr>
          </a:p>
          <a:p>
            <a:pPr lvl="2">
              <a:buClr>
                <a:srgbClr val="EE0000"/>
              </a:buClr>
              <a:buFont typeface="Wingdings" pitchFamily="2" charset="2"/>
              <a:buChar char="§"/>
            </a:pPr>
            <a:r>
              <a:rPr lang="en-US" sz="2000" dirty="0">
                <a:latin typeface="Trebuchet MS" pitchFamily="34" charset="0"/>
              </a:rPr>
              <a:t> The necessity of universities to finance          themselves</a:t>
            </a:r>
            <a:endParaRPr lang="en-GB" sz="2000" dirty="0">
              <a:latin typeface="Trebuchet MS" pitchFamily="34" charset="0"/>
            </a:endParaRPr>
          </a:p>
          <a:p>
            <a:pPr lvl="2">
              <a:buClr>
                <a:srgbClr val="EE0000"/>
              </a:buClr>
              <a:buFont typeface="Wingdings" pitchFamily="2" charset="2"/>
              <a:buChar char="§"/>
            </a:pPr>
            <a:r>
              <a:rPr lang="en-US" sz="2000" dirty="0">
                <a:latin typeface="Trebuchet MS" pitchFamily="34" charset="0"/>
              </a:rPr>
              <a:t> Universities are becoming</a:t>
            </a:r>
            <a:r>
              <a:rPr lang="en-US" sz="2000" b="1" i="1" dirty="0">
                <a:latin typeface="Trebuchet MS" pitchFamily="34" charset="0"/>
              </a:rPr>
              <a:t>:</a:t>
            </a:r>
            <a:endParaRPr lang="en-GB" sz="2000" b="1" i="1" dirty="0">
              <a:latin typeface="Trebuchet MS" pitchFamily="34" charset="0"/>
            </a:endParaRPr>
          </a:p>
          <a:p>
            <a:pPr lvl="3">
              <a:buClr>
                <a:srgbClr val="EE0000"/>
              </a:buClr>
              <a:buFont typeface="Arial" pitchFamily="34" charset="0"/>
              <a:buChar char="−"/>
            </a:pPr>
            <a:r>
              <a:rPr lang="ca-ES" sz="2000" dirty="0">
                <a:latin typeface="Trebuchet MS" pitchFamily="34" charset="0"/>
              </a:rPr>
              <a:t> </a:t>
            </a:r>
            <a:r>
              <a:rPr lang="en-US" sz="2000" dirty="0">
                <a:latin typeface="Trebuchet MS" pitchFamily="34" charset="0"/>
              </a:rPr>
              <a:t>More competitive</a:t>
            </a:r>
            <a:endParaRPr lang="en-GB" sz="2000" dirty="0">
              <a:latin typeface="Trebuchet MS" pitchFamily="34" charset="0"/>
            </a:endParaRPr>
          </a:p>
          <a:p>
            <a:pPr lvl="3">
              <a:buClr>
                <a:srgbClr val="EE0000"/>
              </a:buClr>
              <a:buFont typeface="Arial" pitchFamily="34" charset="0"/>
              <a:buChar char="−"/>
            </a:pPr>
            <a:r>
              <a:rPr lang="en-US" sz="2000" dirty="0">
                <a:latin typeface="Trebuchet MS" pitchFamily="34" charset="0"/>
              </a:rPr>
              <a:t> More centered on quality and in the marketplace </a:t>
            </a:r>
            <a:endParaRPr lang="en-GB" sz="2000" dirty="0">
              <a:latin typeface="Trebuchet MS" pitchFamily="34" charset="0"/>
            </a:endParaRPr>
          </a:p>
          <a:p>
            <a:pPr lvl="3">
              <a:buClr>
                <a:srgbClr val="EE0000"/>
              </a:buClr>
              <a:buFont typeface="Arial" pitchFamily="34" charset="0"/>
              <a:buChar char="−"/>
            </a:pPr>
            <a:r>
              <a:rPr lang="en-US" sz="2000" dirty="0">
                <a:latin typeface="Trebuchet MS" pitchFamily="34" charset="0"/>
              </a:rPr>
              <a:t> Directed toward a more strategic agenda</a:t>
            </a:r>
            <a:endParaRPr lang="en-GB" sz="2000" dirty="0">
              <a:latin typeface="Trebuchet MS" pitchFamily="34" charset="0"/>
            </a:endParaRPr>
          </a:p>
        </p:txBody>
      </p:sp>
      <p:sp>
        <p:nvSpPr>
          <p:cNvPr id="19" name="Text Box 12"/>
          <p:cNvSpPr txBox="1">
            <a:spLocks noChangeArrowheads="1"/>
          </p:cNvSpPr>
          <p:nvPr/>
        </p:nvSpPr>
        <p:spPr bwMode="auto">
          <a:xfrm>
            <a:off x="1828800" y="3605213"/>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sz="2800" b="1">
              <a:latin typeface="Trebuchet MS" pitchFamily="34" charset="0"/>
            </a:endParaRPr>
          </a:p>
        </p:txBody>
      </p:sp>
      <p:sp>
        <p:nvSpPr>
          <p:cNvPr id="20" name="Rectangle 14"/>
          <p:cNvSpPr>
            <a:spLocks noChangeArrowheads="1"/>
          </p:cNvSpPr>
          <p:nvPr/>
        </p:nvSpPr>
        <p:spPr bwMode="auto">
          <a:xfrm>
            <a:off x="1971675" y="2949922"/>
            <a:ext cx="2567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buClr>
                <a:srgbClr val="EE0000"/>
              </a:buClr>
              <a:buSzPct val="150000"/>
              <a:buFontTx/>
              <a:buChar char="•"/>
            </a:pPr>
            <a:r>
              <a:rPr lang="es-ES" sz="2000" b="1" dirty="0">
                <a:latin typeface="Trebuchet MS" pitchFamily="34" charset="0"/>
              </a:rPr>
              <a:t> </a:t>
            </a:r>
            <a:r>
              <a:rPr lang="en-US" sz="2000" dirty="0">
                <a:latin typeface="Trebuchet MS" pitchFamily="34" charset="0"/>
              </a:rPr>
              <a:t>Principal reasons </a:t>
            </a:r>
            <a:r>
              <a:rPr lang="es-ES" sz="2000" dirty="0">
                <a:latin typeface="Trebuchet MS" pitchFamily="34" charset="0"/>
              </a:rPr>
              <a:t>:</a:t>
            </a:r>
          </a:p>
        </p:txBody>
      </p:sp>
    </p:spTree>
    <p:extLst>
      <p:ext uri="{BB962C8B-B14F-4D97-AF65-F5344CB8AC3E}">
        <p14:creationId xmlns:p14="http://schemas.microsoft.com/office/powerpoint/2010/main" val="2537448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5"/>
          <p:cNvSpPr>
            <a:spLocks noChangeArrowheads="1"/>
          </p:cNvSpPr>
          <p:nvPr/>
        </p:nvSpPr>
        <p:spPr bwMode="auto">
          <a:xfrm>
            <a:off x="1071562" y="785813"/>
            <a:ext cx="652818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3200" dirty="0" err="1">
                <a:solidFill>
                  <a:schemeClr val="bg1">
                    <a:lumMod val="50000"/>
                  </a:schemeClr>
                </a:solidFill>
                <a:latin typeface="Trebuchet MS" pitchFamily="34" charset="0"/>
              </a:rPr>
              <a:t>The</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Entrepreneurial</a:t>
            </a:r>
            <a:r>
              <a:rPr lang="es-ES" sz="3200" dirty="0">
                <a:solidFill>
                  <a:schemeClr val="bg1">
                    <a:lumMod val="50000"/>
                  </a:schemeClr>
                </a:solidFill>
                <a:latin typeface="Trebuchet MS" pitchFamily="34" charset="0"/>
              </a:rPr>
              <a:t> </a:t>
            </a:r>
            <a:r>
              <a:rPr lang="es-ES" sz="3200" dirty="0" err="1">
                <a:solidFill>
                  <a:schemeClr val="bg1">
                    <a:lumMod val="50000"/>
                  </a:schemeClr>
                </a:solidFill>
                <a:latin typeface="Trebuchet MS" pitchFamily="34" charset="0"/>
              </a:rPr>
              <a:t>University</a:t>
            </a:r>
            <a:endParaRPr lang="es-ES_tradnl" sz="3200" dirty="0">
              <a:solidFill>
                <a:schemeClr val="bg1">
                  <a:lumMod val="50000"/>
                </a:schemeClr>
              </a:solidFill>
              <a:latin typeface="Trebuchet MS" pitchFamily="34" charset="0"/>
            </a:endParaRPr>
          </a:p>
        </p:txBody>
      </p:sp>
      <p:sp>
        <p:nvSpPr>
          <p:cNvPr id="11" name="Text Box 8"/>
          <p:cNvSpPr txBox="1">
            <a:spLocks noChangeArrowheads="1"/>
          </p:cNvSpPr>
          <p:nvPr/>
        </p:nvSpPr>
        <p:spPr bwMode="auto">
          <a:xfrm>
            <a:off x="2133600" y="3224213"/>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b="1">
              <a:latin typeface="Trebuchet MS" pitchFamily="34" charset="0"/>
            </a:endParaRPr>
          </a:p>
        </p:txBody>
      </p:sp>
      <p:sp>
        <p:nvSpPr>
          <p:cNvPr id="14" name="Text Box 9"/>
          <p:cNvSpPr txBox="1">
            <a:spLocks noChangeArrowheads="1"/>
          </p:cNvSpPr>
          <p:nvPr/>
        </p:nvSpPr>
        <p:spPr bwMode="auto">
          <a:xfrm>
            <a:off x="1905000" y="2767013"/>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b="1">
              <a:latin typeface="Trebuchet MS" pitchFamily="34" charset="0"/>
            </a:endParaRPr>
          </a:p>
        </p:txBody>
      </p:sp>
      <p:sp>
        <p:nvSpPr>
          <p:cNvPr id="15" name="Text Box 12"/>
          <p:cNvSpPr txBox="1">
            <a:spLocks noChangeArrowheads="1"/>
          </p:cNvSpPr>
          <p:nvPr/>
        </p:nvSpPr>
        <p:spPr bwMode="auto">
          <a:xfrm>
            <a:off x="1828800" y="3605213"/>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s-ES" b="1">
              <a:latin typeface="Trebuchet MS" pitchFamily="34" charset="0"/>
            </a:endParaRPr>
          </a:p>
        </p:txBody>
      </p:sp>
      <p:sp>
        <p:nvSpPr>
          <p:cNvPr id="16" name="Text Box 4"/>
          <p:cNvSpPr txBox="1">
            <a:spLocks noChangeArrowheads="1"/>
          </p:cNvSpPr>
          <p:nvPr/>
        </p:nvSpPr>
        <p:spPr bwMode="auto">
          <a:xfrm>
            <a:off x="1071563" y="1714500"/>
            <a:ext cx="7060917" cy="3508653"/>
          </a:xfrm>
          <a:prstGeom prst="rect">
            <a:avLst/>
          </a:prstGeom>
          <a:solidFill>
            <a:schemeClr val="bg1">
              <a:lumMod val="95000"/>
            </a:schemeClr>
          </a:solidFill>
          <a:ln w="9525">
            <a:noFill/>
            <a:miter lim="800000"/>
            <a:headEnd/>
            <a:tailEnd/>
          </a:ln>
        </p:spPr>
        <p:txBody>
          <a:bodyPr wrap="square">
            <a:spAutoFit/>
          </a:bodyPr>
          <a:lstStyle/>
          <a:p>
            <a:pPr algn="just" eaLnBrk="0" hangingPunct="0">
              <a:buClr>
                <a:srgbClr val="EE0000"/>
              </a:buClr>
              <a:buSzPct val="150000"/>
              <a:buFont typeface="Arial" pitchFamily="34" charset="0"/>
              <a:buChar char="•"/>
              <a:defRPr/>
            </a:pPr>
            <a:r>
              <a:rPr lang="en-US" sz="2200" dirty="0">
                <a:latin typeface="Trebuchet MS" pitchFamily="34" charset="0"/>
              </a:rPr>
              <a:t>  </a:t>
            </a:r>
            <a:r>
              <a:rPr lang="en-US" sz="2400" dirty="0">
                <a:latin typeface="Trebuchet MS" pitchFamily="34" charset="0"/>
              </a:rPr>
              <a:t>Academic Revolution</a:t>
            </a:r>
          </a:p>
          <a:p>
            <a:pPr algn="just" eaLnBrk="0" hangingPunct="0">
              <a:buFont typeface="Arial" charset="0"/>
              <a:buChar char="•"/>
              <a:defRPr/>
            </a:pPr>
            <a:endParaRPr lang="en-GB" sz="2200" dirty="0">
              <a:latin typeface="Trebuchet MS" pitchFamily="34" charset="0"/>
            </a:endParaRPr>
          </a:p>
          <a:p>
            <a:pPr marL="720725" lvl="1" indent="-263525" eaLnBrk="0" hangingPunct="0">
              <a:buClr>
                <a:srgbClr val="EE0000"/>
              </a:buClr>
              <a:buFont typeface="Arial" pitchFamily="34" charset="0"/>
              <a:buChar char="−"/>
              <a:defRPr/>
            </a:pPr>
            <a:r>
              <a:rPr lang="en-US" sz="2200" dirty="0">
                <a:latin typeface="Trebuchet MS" pitchFamily="34" charset="0"/>
              </a:rPr>
              <a:t>En this context, a change is apparent from research based  </a:t>
            </a:r>
            <a:r>
              <a:rPr lang="en-US" sz="2200" dirty="0" smtClean="0">
                <a:latin typeface="Trebuchet MS" pitchFamily="34" charset="0"/>
              </a:rPr>
              <a:t>on </a:t>
            </a:r>
            <a:r>
              <a:rPr lang="en-US" sz="2200" dirty="0">
                <a:latin typeface="Trebuchet MS" pitchFamily="34" charset="0"/>
              </a:rPr>
              <a:t>curiosity to research directed by objectives </a:t>
            </a:r>
          </a:p>
          <a:p>
            <a:pPr lvl="1" algn="just" eaLnBrk="0" hangingPunct="0">
              <a:buClr>
                <a:srgbClr val="EE0000"/>
              </a:buClr>
              <a:buFont typeface="Arial" pitchFamily="34" charset="0"/>
              <a:buChar char="−"/>
              <a:defRPr/>
            </a:pPr>
            <a:endParaRPr lang="en-GB" sz="2200" dirty="0">
              <a:latin typeface="Trebuchet MS" pitchFamily="34" charset="0"/>
            </a:endParaRPr>
          </a:p>
          <a:p>
            <a:pPr marL="720725" lvl="1" indent="-263525" eaLnBrk="0" hangingPunct="0">
              <a:buClr>
                <a:srgbClr val="EE0000"/>
              </a:buClr>
              <a:buFont typeface="Arial" pitchFamily="34" charset="0"/>
              <a:buChar char="−"/>
              <a:defRPr/>
            </a:pPr>
            <a:r>
              <a:rPr lang="en-US" sz="2200" dirty="0">
                <a:latin typeface="Trebuchet MS" pitchFamily="34" charset="0"/>
              </a:rPr>
              <a:t>A change toward entrepreneurial initiatives.  Universities must develop new businesses just as graduates and postgraduates must </a:t>
            </a:r>
            <a:r>
              <a:rPr lang="en-US" sz="2200" dirty="0" smtClean="0">
                <a:latin typeface="Trebuchet MS" pitchFamily="34" charset="0"/>
              </a:rPr>
              <a:t>be introduced </a:t>
            </a:r>
            <a:r>
              <a:rPr lang="en-US" sz="2200" dirty="0">
                <a:latin typeface="Trebuchet MS" pitchFamily="34" charset="0"/>
              </a:rPr>
              <a:t>themselves to the commercial world </a:t>
            </a:r>
            <a:endParaRPr lang="en-GB" sz="2200" dirty="0">
              <a:latin typeface="Trebuchet MS" pitchFamily="34" charset="0"/>
            </a:endParaRPr>
          </a:p>
        </p:txBody>
      </p:sp>
    </p:spTree>
    <p:extLst>
      <p:ext uri="{BB962C8B-B14F-4D97-AF65-F5344CB8AC3E}">
        <p14:creationId xmlns:p14="http://schemas.microsoft.com/office/powerpoint/2010/main" val="1186828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5"/>
          <p:cNvSpPr>
            <a:spLocks noGrp="1" noChangeArrowheads="1"/>
          </p:cNvSpPr>
          <p:nvPr>
            <p:ph type="title" idx="4294967295"/>
          </p:nvPr>
        </p:nvSpPr>
        <p:spPr bwMode="auto">
          <a:xfrm>
            <a:off x="428625" y="1058441"/>
            <a:ext cx="8501063" cy="714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l" eaLnBrk="1" hangingPunct="1"/>
            <a:r>
              <a:rPr lang="es-ES" sz="3200" dirty="0" err="1" smtClean="0">
                <a:solidFill>
                  <a:schemeClr val="bg1">
                    <a:lumMod val="50000"/>
                  </a:schemeClr>
                </a:solidFill>
                <a:latin typeface="Trebuchet MS" pitchFamily="34" charset="0"/>
              </a:rPr>
              <a:t>The</a:t>
            </a:r>
            <a:r>
              <a:rPr lang="es-ES" sz="3200" dirty="0" smtClean="0">
                <a:solidFill>
                  <a:schemeClr val="bg1">
                    <a:lumMod val="50000"/>
                  </a:schemeClr>
                </a:solidFill>
                <a:latin typeface="Trebuchet MS" pitchFamily="34" charset="0"/>
              </a:rPr>
              <a:t> </a:t>
            </a:r>
            <a:r>
              <a:rPr lang="es-ES" sz="3200" dirty="0" err="1" smtClean="0">
                <a:solidFill>
                  <a:schemeClr val="bg1">
                    <a:lumMod val="50000"/>
                  </a:schemeClr>
                </a:solidFill>
                <a:latin typeface="Trebuchet MS" pitchFamily="34" charset="0"/>
              </a:rPr>
              <a:t>Entrepreneurial</a:t>
            </a:r>
            <a:r>
              <a:rPr lang="es-ES" sz="3200" dirty="0" smtClean="0">
                <a:solidFill>
                  <a:schemeClr val="bg1">
                    <a:lumMod val="50000"/>
                  </a:schemeClr>
                </a:solidFill>
                <a:latin typeface="Trebuchet MS" pitchFamily="34" charset="0"/>
              </a:rPr>
              <a:t> </a:t>
            </a:r>
            <a:r>
              <a:rPr lang="es-ES" sz="3200" dirty="0" err="1" smtClean="0">
                <a:solidFill>
                  <a:schemeClr val="bg1">
                    <a:lumMod val="50000"/>
                  </a:schemeClr>
                </a:solidFill>
                <a:latin typeface="Trebuchet MS" pitchFamily="34" charset="0"/>
              </a:rPr>
              <a:t>University</a:t>
            </a:r>
            <a:r>
              <a:rPr lang="es-ES" sz="3200" dirty="0" smtClean="0">
                <a:solidFill>
                  <a:schemeClr val="bg1">
                    <a:lumMod val="50000"/>
                  </a:schemeClr>
                </a:solidFill>
                <a:latin typeface="Trebuchet MS" pitchFamily="34" charset="0"/>
              </a:rPr>
              <a:t>:</a:t>
            </a:r>
            <a:br>
              <a:rPr lang="es-ES" sz="3200" dirty="0" smtClean="0">
                <a:solidFill>
                  <a:schemeClr val="bg1">
                    <a:lumMod val="50000"/>
                  </a:schemeClr>
                </a:solidFill>
                <a:latin typeface="Trebuchet MS" pitchFamily="34" charset="0"/>
              </a:rPr>
            </a:br>
            <a:r>
              <a:rPr lang="es-ES" sz="3200" dirty="0" smtClean="0">
                <a:solidFill>
                  <a:schemeClr val="bg1">
                    <a:lumMod val="50000"/>
                  </a:schemeClr>
                </a:solidFill>
                <a:latin typeface="Trebuchet MS" pitchFamily="34" charset="0"/>
              </a:rPr>
              <a:t>				</a:t>
            </a:r>
            <a:r>
              <a:rPr lang="es-ES" sz="3200" b="1" dirty="0" err="1" smtClean="0">
                <a:solidFill>
                  <a:schemeClr val="bg1">
                    <a:lumMod val="50000"/>
                  </a:schemeClr>
                </a:solidFill>
                <a:latin typeface="Trebuchet MS" pitchFamily="34" charset="0"/>
              </a:rPr>
              <a:t>University</a:t>
            </a:r>
            <a:r>
              <a:rPr lang="es-ES" sz="3200" b="1" dirty="0" smtClean="0">
                <a:solidFill>
                  <a:schemeClr val="bg1">
                    <a:lumMod val="50000"/>
                  </a:schemeClr>
                </a:solidFill>
                <a:latin typeface="Trebuchet MS" pitchFamily="34" charset="0"/>
              </a:rPr>
              <a:t> </a:t>
            </a:r>
            <a:r>
              <a:rPr lang="es-ES" sz="3200" b="1" dirty="0" err="1" smtClean="0">
                <a:solidFill>
                  <a:schemeClr val="bg1">
                    <a:lumMod val="50000"/>
                  </a:schemeClr>
                </a:solidFill>
                <a:latin typeface="Trebuchet MS" pitchFamily="34" charset="0"/>
              </a:rPr>
              <a:t>Science</a:t>
            </a:r>
            <a:r>
              <a:rPr lang="es-ES" sz="3200" b="1" dirty="0" smtClean="0">
                <a:solidFill>
                  <a:schemeClr val="bg1">
                    <a:lumMod val="50000"/>
                  </a:schemeClr>
                </a:solidFill>
                <a:latin typeface="Trebuchet MS" pitchFamily="34" charset="0"/>
              </a:rPr>
              <a:t> </a:t>
            </a:r>
            <a:r>
              <a:rPr lang="es-ES" sz="3200" b="1" dirty="0" err="1" smtClean="0">
                <a:solidFill>
                  <a:schemeClr val="bg1">
                    <a:lumMod val="50000"/>
                  </a:schemeClr>
                </a:solidFill>
                <a:latin typeface="Trebuchet MS" pitchFamily="34" charset="0"/>
              </a:rPr>
              <a:t>Park</a:t>
            </a:r>
            <a:r>
              <a:rPr lang="es-ES" sz="3200" b="1" dirty="0" err="1" smtClean="0">
                <a:latin typeface="Trebuchet MS" pitchFamily="34" charset="0"/>
              </a:rPr>
              <a:t>s</a:t>
            </a:r>
            <a:endParaRPr lang="es-ES_tradnl" sz="3200" b="1" dirty="0" smtClean="0">
              <a:latin typeface="Trebuchet MS" pitchFamily="34" charset="0"/>
            </a:endParaRPr>
          </a:p>
        </p:txBody>
      </p:sp>
      <p:sp>
        <p:nvSpPr>
          <p:cNvPr id="11" name="Rectangle 6"/>
          <p:cNvSpPr txBox="1">
            <a:spLocks noChangeArrowheads="1"/>
          </p:cNvSpPr>
          <p:nvPr/>
        </p:nvSpPr>
        <p:spPr bwMode="auto">
          <a:xfrm>
            <a:off x="714375" y="2289721"/>
            <a:ext cx="7772400" cy="3339746"/>
          </a:xfrm>
          <a:prstGeom prst="rect">
            <a:avLst/>
          </a:prstGeom>
          <a:solidFill>
            <a:schemeClr val="bg1">
              <a:lumMod val="95000"/>
            </a:schemeClr>
          </a:solidFill>
          <a:ln>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60000"/>
              </a:spcBef>
              <a:buClr>
                <a:srgbClr val="EE0000"/>
              </a:buClr>
              <a:defRPr/>
            </a:pPr>
            <a:r>
              <a:rPr lang="en-US" sz="2200" b="1" dirty="0" smtClean="0">
                <a:latin typeface="Trebuchet MS" pitchFamily="34" charset="0"/>
              </a:rPr>
              <a:t>University Science Par</a:t>
            </a:r>
            <a:r>
              <a:rPr lang="en-US" sz="2200" dirty="0" smtClean="0">
                <a:latin typeface="Trebuchet MS" pitchFamily="34" charset="0"/>
              </a:rPr>
              <a:t>ks are a meeting point between the university and enterprises, between creators and users of knowledge and education</a:t>
            </a:r>
            <a:endParaRPr lang="en-GB" sz="2200" dirty="0" smtClean="0">
              <a:latin typeface="Trebuchet MS" pitchFamily="34" charset="0"/>
            </a:endParaRPr>
          </a:p>
          <a:p>
            <a:pPr>
              <a:spcBef>
                <a:spcPct val="60000"/>
              </a:spcBef>
              <a:buClr>
                <a:srgbClr val="EE0000"/>
              </a:buClr>
              <a:defRPr/>
            </a:pPr>
            <a:r>
              <a:rPr lang="en-US" sz="2200" b="1" dirty="0" smtClean="0">
                <a:latin typeface="Trebuchet MS" pitchFamily="34" charset="0"/>
              </a:rPr>
              <a:t>University Science Parks </a:t>
            </a:r>
            <a:r>
              <a:rPr lang="en-US" sz="2200" dirty="0" smtClean="0">
                <a:latin typeface="Trebuchet MS" pitchFamily="34" charset="0"/>
              </a:rPr>
              <a:t>are an instrument for the successful relationship between a university and the local community</a:t>
            </a:r>
            <a:endParaRPr lang="ca-ES" sz="2200" b="1" dirty="0" smtClean="0">
              <a:latin typeface="Trebuchet MS" pitchFamily="34" charset="0"/>
            </a:endParaRPr>
          </a:p>
          <a:p>
            <a:pPr>
              <a:spcBef>
                <a:spcPct val="60000"/>
              </a:spcBef>
              <a:buClr>
                <a:srgbClr val="EE0000"/>
              </a:buClr>
              <a:defRPr/>
            </a:pPr>
            <a:r>
              <a:rPr lang="en-US" sz="2200" b="1" dirty="0" smtClean="0">
                <a:latin typeface="Trebuchet MS" pitchFamily="34" charset="0"/>
              </a:rPr>
              <a:t>University Science Parks </a:t>
            </a:r>
            <a:r>
              <a:rPr lang="en-US" sz="2200" dirty="0" smtClean="0">
                <a:latin typeface="Trebuchet MS" pitchFamily="34" charset="0"/>
              </a:rPr>
              <a:t>could be key instruments in the emerging economic role of the entrepreneurial university</a:t>
            </a:r>
          </a:p>
        </p:txBody>
      </p:sp>
    </p:spTree>
    <p:extLst>
      <p:ext uri="{BB962C8B-B14F-4D97-AF65-F5344CB8AC3E}">
        <p14:creationId xmlns:p14="http://schemas.microsoft.com/office/powerpoint/2010/main" val="3938620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5"/>
          <p:cNvSpPr>
            <a:spLocks noGrp="1" noChangeArrowheads="1"/>
          </p:cNvSpPr>
          <p:nvPr>
            <p:ph type="title" idx="4294967295"/>
          </p:nvPr>
        </p:nvSpPr>
        <p:spPr bwMode="auto">
          <a:xfrm>
            <a:off x="684213" y="332656"/>
            <a:ext cx="8355078"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l" eaLnBrk="1" hangingPunct="1"/>
            <a:r>
              <a:rPr lang="en-US" sz="3000" b="1" dirty="0" smtClean="0">
                <a:solidFill>
                  <a:schemeClr val="bg1">
                    <a:lumMod val="50000"/>
                  </a:schemeClr>
                </a:solidFill>
                <a:latin typeface="Trebuchet MS" pitchFamily="34" charset="0"/>
              </a:rPr>
              <a:t>University Science Parks</a:t>
            </a:r>
            <a:r>
              <a:rPr lang="en-US" sz="3000" dirty="0" smtClean="0">
                <a:solidFill>
                  <a:schemeClr val="bg1">
                    <a:lumMod val="50000"/>
                  </a:schemeClr>
                </a:solidFill>
                <a:latin typeface="Trebuchet MS" pitchFamily="34" charset="0"/>
              </a:rPr>
              <a:t>: </a:t>
            </a:r>
            <a:br>
              <a:rPr lang="en-US" sz="3000" dirty="0" smtClean="0">
                <a:solidFill>
                  <a:schemeClr val="bg1">
                    <a:lumMod val="50000"/>
                  </a:schemeClr>
                </a:solidFill>
                <a:latin typeface="Trebuchet MS" pitchFamily="34" charset="0"/>
              </a:rPr>
            </a:br>
            <a:r>
              <a:rPr lang="en-US" sz="3000" dirty="0">
                <a:solidFill>
                  <a:schemeClr val="bg1">
                    <a:lumMod val="50000"/>
                  </a:schemeClr>
                </a:solidFill>
                <a:latin typeface="Trebuchet MS" pitchFamily="34" charset="0"/>
              </a:rPr>
              <a:t>	</a:t>
            </a:r>
            <a:r>
              <a:rPr lang="en-US" sz="3000" dirty="0" smtClean="0">
                <a:solidFill>
                  <a:schemeClr val="bg1">
                    <a:lumMod val="50000"/>
                  </a:schemeClr>
                </a:solidFill>
                <a:latin typeface="Trebuchet MS" pitchFamily="34" charset="0"/>
              </a:rPr>
              <a:t>		Endogenous Advantages</a:t>
            </a:r>
            <a:endParaRPr lang="es-ES_tradnl" sz="3000" dirty="0" smtClean="0">
              <a:solidFill>
                <a:schemeClr val="bg1">
                  <a:lumMod val="50000"/>
                </a:schemeClr>
              </a:solidFill>
              <a:latin typeface="Trebuchet MS" pitchFamily="34" charset="0"/>
            </a:endParaRPr>
          </a:p>
        </p:txBody>
      </p:sp>
      <p:sp>
        <p:nvSpPr>
          <p:cNvPr id="11" name="Rectangle 6"/>
          <p:cNvSpPr txBox="1">
            <a:spLocks noChangeArrowheads="1"/>
          </p:cNvSpPr>
          <p:nvPr/>
        </p:nvSpPr>
        <p:spPr bwMode="auto">
          <a:xfrm>
            <a:off x="785812" y="1340767"/>
            <a:ext cx="8178675" cy="4539389"/>
          </a:xfrm>
          <a:prstGeom prst="rect">
            <a:avLst/>
          </a:prstGeom>
          <a:solidFill>
            <a:schemeClr val="bg1">
              <a:lumMod val="95000"/>
            </a:schemeClr>
          </a:solidFill>
          <a:ln>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50000"/>
              </a:spcBef>
              <a:buClr>
                <a:srgbClr val="EE0000"/>
              </a:buClr>
              <a:buSzPct val="125000"/>
              <a:defRPr/>
            </a:pPr>
            <a:r>
              <a:rPr lang="en-US" sz="2200" dirty="0" smtClean="0">
                <a:latin typeface="Trebuchet MS" pitchFamily="34" charset="0"/>
              </a:rPr>
              <a:t>To provide more visibility to the university</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The transmittance of an entrepreneurial spirit to the students </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The implementation of the concepts of risk and failure in university life </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Influence upon academic research</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The development of new research projects</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The creation of employment opportunities for university graduate. The magnetization of the best students </a:t>
            </a:r>
            <a:endParaRPr lang="en-GB" sz="2200" dirty="0" smtClean="0">
              <a:latin typeface="Trebuchet MS" pitchFamily="34" charset="0"/>
            </a:endParaRPr>
          </a:p>
          <a:p>
            <a:pPr>
              <a:spcBef>
                <a:spcPct val="50000"/>
              </a:spcBef>
              <a:buClr>
                <a:srgbClr val="EE0000"/>
              </a:buClr>
              <a:buSzPct val="125000"/>
              <a:defRPr/>
            </a:pPr>
            <a:r>
              <a:rPr lang="en-US" sz="2200" dirty="0" smtClean="0">
                <a:latin typeface="Trebuchet MS" pitchFamily="34" charset="0"/>
              </a:rPr>
              <a:t>The generation of economic returns for the university</a:t>
            </a:r>
            <a:endParaRPr lang="es-ES_tradnl" sz="2200" dirty="0" smtClean="0">
              <a:latin typeface="Trebuchet MS" pitchFamily="34" charset="0"/>
            </a:endParaRPr>
          </a:p>
        </p:txBody>
      </p:sp>
    </p:spTree>
    <p:extLst>
      <p:ext uri="{BB962C8B-B14F-4D97-AF65-F5344CB8AC3E}">
        <p14:creationId xmlns:p14="http://schemas.microsoft.com/office/powerpoint/2010/main" val="2813492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642938" y="1628997"/>
            <a:ext cx="7500937" cy="4251159"/>
          </a:xfrm>
          <a:prstGeom prst="rect">
            <a:avLst/>
          </a:prstGeom>
          <a:solidFill>
            <a:schemeClr val="bg1">
              <a:lumMod val="95000"/>
            </a:schemeClr>
          </a:solidFill>
          <a:ln>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buClr>
                <a:srgbClr val="EE0000"/>
              </a:buClr>
              <a:buSzPct val="125000"/>
              <a:defRPr/>
            </a:pPr>
            <a:r>
              <a:rPr lang="en-US" sz="2200" dirty="0" smtClean="0">
                <a:latin typeface="Trebuchet MS" pitchFamily="34" charset="0"/>
              </a:rPr>
              <a:t>Instrument for regional development based on the importance of knowledge</a:t>
            </a:r>
          </a:p>
          <a:p>
            <a:pPr algn="just">
              <a:lnSpc>
                <a:spcPct val="90000"/>
              </a:lnSpc>
              <a:buClr>
                <a:srgbClr val="EE0000"/>
              </a:buClr>
              <a:buSzPct val="125000"/>
              <a:defRPr/>
            </a:pPr>
            <a:r>
              <a:rPr lang="en-US" sz="2200" dirty="0" smtClean="0">
                <a:latin typeface="Trebuchet MS" pitchFamily="34" charset="0"/>
              </a:rPr>
              <a:t>The creation of new jobs</a:t>
            </a:r>
          </a:p>
          <a:p>
            <a:pPr algn="just">
              <a:lnSpc>
                <a:spcPct val="90000"/>
              </a:lnSpc>
              <a:buClr>
                <a:srgbClr val="EE0000"/>
              </a:buClr>
              <a:buSzPct val="125000"/>
              <a:defRPr/>
            </a:pPr>
            <a:r>
              <a:rPr lang="en-US" sz="2200" dirty="0" smtClean="0">
                <a:latin typeface="Trebuchet MS" pitchFamily="34" charset="0"/>
              </a:rPr>
              <a:t>Help enterprises move toward and remain at the frontiers of knowledge</a:t>
            </a:r>
          </a:p>
          <a:p>
            <a:pPr algn="just">
              <a:lnSpc>
                <a:spcPct val="90000"/>
              </a:lnSpc>
              <a:buClr>
                <a:srgbClr val="EE0000"/>
              </a:buClr>
              <a:buSzPct val="125000"/>
              <a:defRPr/>
            </a:pPr>
            <a:r>
              <a:rPr lang="en-US" sz="2200" dirty="0" smtClean="0">
                <a:latin typeface="Trebuchet MS" pitchFamily="34" charset="0"/>
              </a:rPr>
              <a:t>Augment the competitiveness of businesses by the knowledge value added</a:t>
            </a:r>
          </a:p>
          <a:p>
            <a:pPr algn="just">
              <a:lnSpc>
                <a:spcPct val="90000"/>
              </a:lnSpc>
              <a:buClr>
                <a:srgbClr val="EE0000"/>
              </a:buClr>
              <a:buSzPct val="125000"/>
              <a:defRPr/>
            </a:pPr>
            <a:r>
              <a:rPr lang="en-US" sz="2200" dirty="0" smtClean="0">
                <a:latin typeface="Trebuchet MS" pitchFamily="34" charset="0"/>
              </a:rPr>
              <a:t>Opportunities for contractual research for the university, enterprises, and the local community</a:t>
            </a:r>
            <a:endParaRPr lang="en-GB" sz="2200" dirty="0" smtClean="0">
              <a:latin typeface="Trebuchet MS" pitchFamily="34" charset="0"/>
            </a:endParaRPr>
          </a:p>
          <a:p>
            <a:pPr algn="just">
              <a:lnSpc>
                <a:spcPct val="90000"/>
              </a:lnSpc>
              <a:buClr>
                <a:srgbClr val="EE0000"/>
              </a:buClr>
              <a:buSzPct val="125000"/>
              <a:defRPr/>
            </a:pPr>
            <a:r>
              <a:rPr lang="en-US" sz="2200" dirty="0" smtClean="0">
                <a:latin typeface="Trebuchet MS" pitchFamily="34" charset="0"/>
              </a:rPr>
              <a:t>To create synergies </a:t>
            </a:r>
          </a:p>
          <a:p>
            <a:pPr algn="just">
              <a:lnSpc>
                <a:spcPct val="90000"/>
              </a:lnSpc>
              <a:buClr>
                <a:srgbClr val="EE0000"/>
              </a:buClr>
              <a:buSzPct val="125000"/>
              <a:defRPr/>
            </a:pPr>
            <a:r>
              <a:rPr lang="en-US" sz="2200" dirty="0" smtClean="0">
                <a:latin typeface="Trebuchet MS" pitchFamily="34" charset="0"/>
              </a:rPr>
              <a:t>To attract qualified people. To equilibrate the balance of </a:t>
            </a:r>
            <a:r>
              <a:rPr lang="en-US" sz="2200" i="1" dirty="0" smtClean="0">
                <a:latin typeface="Trebuchet MS" pitchFamily="34" charset="0"/>
              </a:rPr>
              <a:t>brains</a:t>
            </a:r>
            <a:endParaRPr lang="es-ES_tradnl" sz="2200" dirty="0" smtClean="0">
              <a:latin typeface="Trebuchet MS" pitchFamily="34" charset="0"/>
            </a:endParaRPr>
          </a:p>
        </p:txBody>
      </p:sp>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401671"/>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5"/>
          <p:cNvSpPr>
            <a:spLocks noGrp="1" noChangeArrowheads="1"/>
          </p:cNvSpPr>
          <p:nvPr>
            <p:ph type="title" idx="4294967295"/>
          </p:nvPr>
        </p:nvSpPr>
        <p:spPr bwMode="auto">
          <a:xfrm>
            <a:off x="323528" y="485800"/>
            <a:ext cx="77724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l" eaLnBrk="1" hangingPunct="1"/>
            <a:r>
              <a:rPr lang="en-US" sz="3600" b="1" dirty="0" smtClean="0">
                <a:solidFill>
                  <a:schemeClr val="bg1">
                    <a:lumMod val="50000"/>
                  </a:schemeClr>
                </a:solidFill>
                <a:latin typeface="Trebuchet MS" pitchFamily="34" charset="0"/>
              </a:rPr>
              <a:t>University Science Parks</a:t>
            </a:r>
            <a:r>
              <a:rPr lang="en-US" sz="3600" dirty="0" smtClean="0">
                <a:solidFill>
                  <a:schemeClr val="bg1">
                    <a:lumMod val="50000"/>
                  </a:schemeClr>
                </a:solidFill>
                <a:latin typeface="Trebuchet MS" pitchFamily="34" charset="0"/>
              </a:rPr>
              <a:t>: 						Exogenous</a:t>
            </a:r>
            <a:r>
              <a:rPr lang="en-US" dirty="0" smtClean="0">
                <a:latin typeface="Trebuchet MS" pitchFamily="34" charset="0"/>
              </a:rPr>
              <a:t> </a:t>
            </a:r>
            <a:r>
              <a:rPr lang="en-US" sz="3600" dirty="0" smtClean="0">
                <a:solidFill>
                  <a:schemeClr val="bg1">
                    <a:lumMod val="50000"/>
                  </a:schemeClr>
                </a:solidFill>
                <a:latin typeface="Trebuchet MS" pitchFamily="34" charset="0"/>
              </a:rPr>
              <a:t>Advantages</a:t>
            </a:r>
            <a:endParaRPr lang="es-ES_tradnl" sz="3600" dirty="0" smtClean="0">
              <a:solidFill>
                <a:schemeClr val="bg1">
                  <a:lumMod val="50000"/>
                </a:schemeClr>
              </a:solidFill>
              <a:latin typeface="Trebuchet MS" pitchFamily="34" charset="0"/>
            </a:endParaRPr>
          </a:p>
        </p:txBody>
      </p:sp>
    </p:spTree>
    <p:extLst>
      <p:ext uri="{BB962C8B-B14F-4D97-AF65-F5344CB8AC3E}">
        <p14:creationId xmlns:p14="http://schemas.microsoft.com/office/powerpoint/2010/main" val="1446804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1" name="Text Box 5"/>
          <p:cNvSpPr txBox="1">
            <a:spLocks noChangeArrowheads="1"/>
          </p:cNvSpPr>
          <p:nvPr/>
        </p:nvSpPr>
        <p:spPr bwMode="auto">
          <a:xfrm>
            <a:off x="1143000" y="594360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s-ES" sz="1800" i="1">
              <a:solidFill>
                <a:schemeClr val="bg1"/>
              </a:solidFill>
              <a:latin typeface="Arial" pitchFamily="34" charset="0"/>
            </a:endParaRPr>
          </a:p>
        </p:txBody>
      </p:sp>
      <p:sp>
        <p:nvSpPr>
          <p:cNvPr id="18" name="Rectangle 13"/>
          <p:cNvSpPr>
            <a:spLocks noChangeArrowheads="1"/>
          </p:cNvSpPr>
          <p:nvPr/>
        </p:nvSpPr>
        <p:spPr bwMode="auto">
          <a:xfrm>
            <a:off x="8072438" y="4783138"/>
            <a:ext cx="638175" cy="638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u="sng"/>
          </a:p>
        </p:txBody>
      </p:sp>
      <p:sp>
        <p:nvSpPr>
          <p:cNvPr id="21" name="4 Rectángulo"/>
          <p:cNvSpPr/>
          <p:nvPr/>
        </p:nvSpPr>
        <p:spPr>
          <a:xfrm>
            <a:off x="2051050" y="3212976"/>
            <a:ext cx="4214813" cy="571500"/>
          </a:xfrm>
          <a:prstGeom prst="rect">
            <a:avLst/>
          </a:prstGeom>
          <a:solidFill>
            <a:schemeClr val="bg1">
              <a:lumMod val="95000"/>
            </a:schemeClr>
          </a:solidFill>
          <a:ln>
            <a:solidFill>
              <a:srgbClr val="559F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latin typeface="Trebuchet MS" pitchFamily="34" charset="0"/>
            </a:endParaRPr>
          </a:p>
        </p:txBody>
      </p:sp>
      <p:sp>
        <p:nvSpPr>
          <p:cNvPr id="22" name="Rectangle 3"/>
          <p:cNvSpPr>
            <a:spLocks noChangeArrowheads="1"/>
          </p:cNvSpPr>
          <p:nvPr/>
        </p:nvSpPr>
        <p:spPr bwMode="auto">
          <a:xfrm>
            <a:off x="2143125" y="2303686"/>
            <a:ext cx="579126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7CBA"/>
              </a:buClr>
              <a:buFontTx/>
              <a:buChar char="•"/>
            </a:pPr>
            <a:endParaRPr lang="ca-ES" sz="2600" dirty="0">
              <a:latin typeface="Trebuchet MS" pitchFamily="34" charset="0"/>
            </a:endParaRPr>
          </a:p>
          <a:p>
            <a:pPr marL="342900" indent="-342900">
              <a:spcBef>
                <a:spcPct val="20000"/>
              </a:spcBef>
              <a:buClr>
                <a:srgbClr val="EE0000"/>
              </a:buClr>
              <a:buFontTx/>
              <a:buChar char="•"/>
            </a:pPr>
            <a:r>
              <a:rPr lang="ca-ES" sz="2600" dirty="0" err="1">
                <a:latin typeface="Trebuchet MS" pitchFamily="34" charset="0"/>
              </a:rPr>
              <a:t>Framework</a:t>
            </a:r>
            <a:r>
              <a:rPr lang="ca-ES" sz="2600" dirty="0">
                <a:latin typeface="Trebuchet MS" pitchFamily="34" charset="0"/>
              </a:rPr>
              <a:t> </a:t>
            </a:r>
          </a:p>
          <a:p>
            <a:pPr marL="342900" indent="-342900">
              <a:spcBef>
                <a:spcPct val="20000"/>
              </a:spcBef>
              <a:buClr>
                <a:srgbClr val="EE0000"/>
              </a:buClr>
              <a:buFontTx/>
              <a:buChar char="•"/>
            </a:pPr>
            <a:r>
              <a:rPr lang="ca-ES" sz="2600" dirty="0">
                <a:latin typeface="Trebuchet MS" pitchFamily="34" charset="0"/>
              </a:rPr>
              <a:t>Barcelona Science </a:t>
            </a:r>
            <a:r>
              <a:rPr lang="ca-ES" sz="2600" dirty="0" smtClean="0">
                <a:latin typeface="Trebuchet MS" pitchFamily="34" charset="0"/>
              </a:rPr>
              <a:t>Park</a:t>
            </a:r>
          </a:p>
          <a:p>
            <a:pPr marL="342900" indent="-342900">
              <a:spcBef>
                <a:spcPct val="20000"/>
              </a:spcBef>
              <a:buClr>
                <a:srgbClr val="EE0000"/>
              </a:buClr>
              <a:buFontTx/>
              <a:buChar char="•"/>
            </a:pPr>
            <a:r>
              <a:rPr lang="ca-ES" sz="2600" dirty="0" smtClean="0">
                <a:latin typeface="Trebuchet MS" pitchFamily="34" charset="0"/>
              </a:rPr>
              <a:t>STIP – University of KwaZulu-Natal</a:t>
            </a:r>
            <a:endParaRPr lang="ca-ES" sz="2600" dirty="0">
              <a:latin typeface="Trebuchet MS" pitchFamily="34" charset="0"/>
            </a:endParaRPr>
          </a:p>
          <a:p>
            <a:pPr marL="342900" indent="-342900">
              <a:spcBef>
                <a:spcPct val="20000"/>
              </a:spcBef>
              <a:buClr>
                <a:srgbClr val="EE0000"/>
              </a:buClr>
              <a:buFontTx/>
              <a:buChar char="•"/>
            </a:pPr>
            <a:r>
              <a:rPr lang="ca-ES" sz="2600" dirty="0">
                <a:latin typeface="Trebuchet MS" pitchFamily="34" charset="0"/>
              </a:rPr>
              <a:t>Conclusions</a:t>
            </a:r>
          </a:p>
        </p:txBody>
      </p:sp>
      <p:sp>
        <p:nvSpPr>
          <p:cNvPr id="23" name="Rectangle 5"/>
          <p:cNvSpPr txBox="1">
            <a:spLocks noChangeArrowheads="1"/>
          </p:cNvSpPr>
          <p:nvPr/>
        </p:nvSpPr>
        <p:spPr bwMode="auto">
          <a:xfrm>
            <a:off x="2143125" y="1875061"/>
            <a:ext cx="2530475" cy="692150"/>
          </a:xfrm>
          <a:prstGeom prst="rect">
            <a:avLst/>
          </a:prstGeom>
          <a:noFill/>
          <a:ln>
            <a:miter lim="800000"/>
            <a:headEnd/>
            <a:tailEnd/>
          </a:ln>
        </p:spPr>
        <p:txBody>
          <a:bodyPr/>
          <a:lstStyle/>
          <a:p>
            <a:pPr>
              <a:defRPr/>
            </a:pPr>
            <a:r>
              <a:rPr lang="es-ES" sz="3200" b="1" kern="0" dirty="0" err="1">
                <a:solidFill>
                  <a:schemeClr val="bg1">
                    <a:lumMod val="50000"/>
                  </a:schemeClr>
                </a:solidFill>
                <a:latin typeface="Trebuchet MS" pitchFamily="34" charset="0"/>
                <a:ea typeface="+mj-ea"/>
                <a:cs typeface="+mj-cs"/>
              </a:rPr>
              <a:t>Contents</a:t>
            </a:r>
            <a:endParaRPr lang="es-ES_tradnl" sz="3200" b="1" kern="0" dirty="0">
              <a:solidFill>
                <a:schemeClr val="bg1">
                  <a:lumMod val="50000"/>
                </a:schemeClr>
              </a:solidFill>
              <a:latin typeface="Trebuchet MS" pitchFamily="34" charset="0"/>
              <a:ea typeface="+mj-ea"/>
              <a:cs typeface="+mj-cs"/>
            </a:endParaRPr>
          </a:p>
        </p:txBody>
      </p:sp>
    </p:spTree>
    <p:extLst>
      <p:ext uri="{BB962C8B-B14F-4D97-AF65-F5344CB8AC3E}">
        <p14:creationId xmlns:p14="http://schemas.microsoft.com/office/powerpoint/2010/main" val="3167357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10 Imagen" descr="fotos.tif"/>
          <p:cNvPicPr>
            <a:picLocks noChangeAspect="1"/>
          </p:cNvPicPr>
          <p:nvPr/>
        </p:nvPicPr>
        <p:blipFill>
          <a:blip r:embed="rId6" cstate="print"/>
          <a:stretch>
            <a:fillRect/>
          </a:stretch>
        </p:blipFill>
        <p:spPr>
          <a:xfrm>
            <a:off x="539552" y="1412776"/>
            <a:ext cx="8496944" cy="4752527"/>
          </a:xfrm>
          <a:prstGeom prst="rect">
            <a:avLst/>
          </a:prstGeom>
        </p:spPr>
      </p:pic>
      <p:sp>
        <p:nvSpPr>
          <p:cNvPr id="11" name="1 Título"/>
          <p:cNvSpPr txBox="1">
            <a:spLocks/>
          </p:cNvSpPr>
          <p:nvPr/>
        </p:nvSpPr>
        <p:spPr>
          <a:xfrm>
            <a:off x="-324544"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chemeClr val="bg1">
                    <a:lumMod val="50000"/>
                  </a:schemeClr>
                </a:solidFill>
                <a:latin typeface="Trebuchet MS" pitchFamily="34" charset="0"/>
                <a:cs typeface="Arial" pitchFamily="34" charset="0"/>
              </a:rPr>
              <a:t>Barcelona Science Park</a:t>
            </a:r>
            <a:endParaRPr lang="en-GB" sz="3600" b="1" dirty="0">
              <a:solidFill>
                <a:schemeClr val="bg1">
                  <a:lumMod val="50000"/>
                </a:schemeClr>
              </a:solidFill>
              <a:latin typeface="Trebuchet MS" pitchFamily="34" charset="0"/>
              <a:cs typeface="Arial" pitchFamily="34" charset="0"/>
            </a:endParaRPr>
          </a:p>
        </p:txBody>
      </p:sp>
      <p:sp>
        <p:nvSpPr>
          <p:cNvPr id="14" name="2 Subtítulo"/>
          <p:cNvSpPr txBox="1">
            <a:spLocks/>
          </p:cNvSpPr>
          <p:nvPr/>
        </p:nvSpPr>
        <p:spPr>
          <a:xfrm>
            <a:off x="4211960" y="4725144"/>
            <a:ext cx="4824536" cy="1512168"/>
          </a:xfrm>
          <a:prstGeom prst="rect">
            <a:avLst/>
          </a:prstGeom>
          <a:no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600" b="1" dirty="0" smtClean="0">
                <a:latin typeface="Trebuchet MS" pitchFamily="34" charset="0"/>
                <a:cs typeface="Arial" pitchFamily="34" charset="0"/>
              </a:rPr>
              <a:t>The Barcelona Science Park is a meeting point for universities, companies and society to foster innovation, mainly in life sciences</a:t>
            </a:r>
          </a:p>
          <a:p>
            <a:endParaRPr lang="es-ES" sz="2200" b="1" dirty="0">
              <a:latin typeface="Arial" pitchFamily="34" charset="0"/>
              <a:cs typeface="Arial" pitchFamily="34" charset="0"/>
            </a:endParaRPr>
          </a:p>
        </p:txBody>
      </p:sp>
      <p:sp>
        <p:nvSpPr>
          <p:cNvPr id="16" name="13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7372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35 Rectángulo"/>
          <p:cNvSpPr/>
          <p:nvPr/>
        </p:nvSpPr>
        <p:spPr>
          <a:xfrm>
            <a:off x="395536" y="1340768"/>
            <a:ext cx="8748464"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 Título"/>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smtClean="0">
                <a:latin typeface="Arial" pitchFamily="34" charset="0"/>
                <a:cs typeface="Arial" pitchFamily="34" charset="0"/>
              </a:rPr>
              <a:t>Barcelona Science Park</a:t>
            </a:r>
            <a:endParaRPr lang="es-ES" b="1" dirty="0">
              <a:latin typeface="Arial" pitchFamily="34" charset="0"/>
              <a:cs typeface="Arial" pitchFamily="34" charset="0"/>
            </a:endParaRPr>
          </a:p>
        </p:txBody>
      </p:sp>
      <p:sp>
        <p:nvSpPr>
          <p:cNvPr id="15" name="2 Subtítulo"/>
          <p:cNvSpPr txBox="1">
            <a:spLocks/>
          </p:cNvSpPr>
          <p:nvPr/>
        </p:nvSpPr>
        <p:spPr>
          <a:xfrm>
            <a:off x="1115616" y="476672"/>
            <a:ext cx="8280920"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b="1" dirty="0" err="1" smtClean="0">
                <a:solidFill>
                  <a:schemeClr val="bg1">
                    <a:lumMod val="50000"/>
                  </a:schemeClr>
                </a:solidFill>
                <a:latin typeface="Trebuchet MS" pitchFamily="34" charset="0"/>
                <a:cs typeface="Arial" pitchFamily="34" charset="0"/>
              </a:rPr>
              <a:t>Brief</a:t>
            </a:r>
            <a:r>
              <a:rPr lang="es-ES" b="1" dirty="0" smtClean="0">
                <a:solidFill>
                  <a:schemeClr val="bg1">
                    <a:lumMod val="50000"/>
                  </a:schemeClr>
                </a:solidFill>
                <a:latin typeface="Trebuchet MS" pitchFamily="34" charset="0"/>
                <a:cs typeface="Arial" pitchFamily="34" charset="0"/>
              </a:rPr>
              <a:t> </a:t>
            </a:r>
            <a:r>
              <a:rPr lang="es-ES" b="1" dirty="0" err="1" smtClean="0">
                <a:solidFill>
                  <a:schemeClr val="bg1">
                    <a:lumMod val="50000"/>
                  </a:schemeClr>
                </a:solidFill>
                <a:latin typeface="Trebuchet MS" pitchFamily="34" charset="0"/>
                <a:cs typeface="Arial" pitchFamily="34" charset="0"/>
              </a:rPr>
              <a:t>history</a:t>
            </a:r>
            <a:r>
              <a:rPr lang="es-ES" b="1" dirty="0" smtClean="0">
                <a:solidFill>
                  <a:schemeClr val="bg1">
                    <a:lumMod val="50000"/>
                  </a:schemeClr>
                </a:solidFill>
                <a:latin typeface="Trebuchet MS" pitchFamily="34" charset="0"/>
                <a:cs typeface="Arial" pitchFamily="34" charset="0"/>
              </a:rPr>
              <a:t> of </a:t>
            </a:r>
            <a:r>
              <a:rPr lang="es-ES" b="1" dirty="0" err="1" smtClean="0">
                <a:solidFill>
                  <a:schemeClr val="bg1">
                    <a:lumMod val="50000"/>
                  </a:schemeClr>
                </a:solidFill>
                <a:latin typeface="Trebuchet MS" pitchFamily="34" charset="0"/>
                <a:cs typeface="Arial" pitchFamily="34" charset="0"/>
              </a:rPr>
              <a:t>the</a:t>
            </a:r>
            <a:r>
              <a:rPr lang="es-ES" b="1" dirty="0" smtClean="0">
                <a:solidFill>
                  <a:schemeClr val="bg1">
                    <a:lumMod val="50000"/>
                  </a:schemeClr>
                </a:solidFill>
                <a:latin typeface="Trebuchet MS" pitchFamily="34" charset="0"/>
                <a:cs typeface="Arial" pitchFamily="34" charset="0"/>
              </a:rPr>
              <a:t> PCB: </a:t>
            </a:r>
          </a:p>
          <a:p>
            <a:pPr marL="0" indent="0">
              <a:buNone/>
            </a:pPr>
            <a:r>
              <a:rPr lang="es-ES" b="1" dirty="0">
                <a:solidFill>
                  <a:schemeClr val="bg1">
                    <a:lumMod val="50000"/>
                  </a:schemeClr>
                </a:solidFill>
                <a:latin typeface="Trebuchet MS" pitchFamily="34" charset="0"/>
                <a:cs typeface="Arial" pitchFamily="34" charset="0"/>
              </a:rPr>
              <a:t>	</a:t>
            </a:r>
            <a:r>
              <a:rPr lang="es-ES" b="1" dirty="0" smtClean="0">
                <a:solidFill>
                  <a:schemeClr val="bg1">
                    <a:lumMod val="50000"/>
                  </a:schemeClr>
                </a:solidFill>
                <a:latin typeface="Trebuchet MS" pitchFamily="34" charset="0"/>
                <a:cs typeface="Arial" pitchFamily="34" charset="0"/>
              </a:rPr>
              <a:t>		</a:t>
            </a:r>
            <a:r>
              <a:rPr lang="es-ES" b="1" dirty="0" err="1" smtClean="0">
                <a:solidFill>
                  <a:schemeClr val="bg1">
                    <a:lumMod val="50000"/>
                  </a:schemeClr>
                </a:solidFill>
                <a:latin typeface="Trebuchet MS" pitchFamily="34" charset="0"/>
                <a:cs typeface="Arial" pitchFamily="34" charset="0"/>
              </a:rPr>
              <a:t>Public</a:t>
            </a:r>
            <a:r>
              <a:rPr lang="es-ES" b="1" dirty="0" smtClean="0">
                <a:solidFill>
                  <a:schemeClr val="bg1">
                    <a:lumMod val="50000"/>
                  </a:schemeClr>
                </a:solidFill>
                <a:latin typeface="Trebuchet MS" pitchFamily="34" charset="0"/>
                <a:cs typeface="Arial" pitchFamily="34" charset="0"/>
              </a:rPr>
              <a:t> </a:t>
            </a:r>
            <a:r>
              <a:rPr lang="es-ES" b="1" dirty="0" err="1" smtClean="0">
                <a:solidFill>
                  <a:schemeClr val="bg1">
                    <a:lumMod val="50000"/>
                  </a:schemeClr>
                </a:solidFill>
                <a:latin typeface="Trebuchet MS" pitchFamily="34" charset="0"/>
                <a:cs typeface="Arial" pitchFamily="34" charset="0"/>
              </a:rPr>
              <a:t>Foundation</a:t>
            </a:r>
            <a:endParaRPr lang="es-ES" b="1" dirty="0">
              <a:solidFill>
                <a:schemeClr val="bg1">
                  <a:lumMod val="50000"/>
                </a:schemeClr>
              </a:solidFill>
              <a:latin typeface="Trebuchet MS" pitchFamily="34" charset="0"/>
              <a:cs typeface="Arial" pitchFamily="34" charset="0"/>
            </a:endParaRPr>
          </a:p>
        </p:txBody>
      </p:sp>
      <p:sp>
        <p:nvSpPr>
          <p:cNvPr id="16" name="15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16"/>
          <p:cNvPicPr>
            <a:picLocks noChangeAspect="1" noChangeArrowheads="1"/>
          </p:cNvPicPr>
          <p:nvPr/>
        </p:nvPicPr>
        <p:blipFill>
          <a:blip r:embed="rId6" cstate="print"/>
          <a:stretch>
            <a:fillRect/>
          </a:stretch>
        </p:blipFill>
        <p:spPr bwMode="auto">
          <a:xfrm>
            <a:off x="657480" y="1675813"/>
            <a:ext cx="8232291" cy="4561499"/>
          </a:xfrm>
          <a:prstGeom prst="rect">
            <a:avLst/>
          </a:prstGeom>
          <a:noFill/>
          <a:ln w="9525">
            <a:noFill/>
            <a:miter lim="800000"/>
            <a:headEnd/>
            <a:tailEnd/>
          </a:ln>
        </p:spPr>
      </p:pic>
    </p:spTree>
    <p:extLst>
      <p:ext uri="{BB962C8B-B14F-4D97-AF65-F5344CB8AC3E}">
        <p14:creationId xmlns:p14="http://schemas.microsoft.com/office/powerpoint/2010/main" val="3057429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4" name="4 Rectángulo"/>
          <p:cNvSpPr/>
          <p:nvPr/>
        </p:nvSpPr>
        <p:spPr>
          <a:xfrm>
            <a:off x="2051050" y="2721198"/>
            <a:ext cx="4214813" cy="571500"/>
          </a:xfrm>
          <a:prstGeom prst="rect">
            <a:avLst/>
          </a:prstGeom>
          <a:solidFill>
            <a:schemeClr val="bg1">
              <a:lumMod val="95000"/>
            </a:schemeClr>
          </a:solidFill>
          <a:ln>
            <a:solidFill>
              <a:srgbClr val="559F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latin typeface="Trebuchet MS" pitchFamily="34" charset="0"/>
            </a:endParaRPr>
          </a:p>
        </p:txBody>
      </p:sp>
      <p:sp>
        <p:nvSpPr>
          <p:cNvPr id="15" name="Rectangle 3"/>
          <p:cNvSpPr>
            <a:spLocks noChangeArrowheads="1"/>
          </p:cNvSpPr>
          <p:nvPr/>
        </p:nvSpPr>
        <p:spPr bwMode="auto">
          <a:xfrm>
            <a:off x="2143125" y="2303686"/>
            <a:ext cx="579126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7CBA"/>
              </a:buClr>
              <a:buFontTx/>
              <a:buChar char="•"/>
            </a:pPr>
            <a:endParaRPr lang="ca-ES" sz="2600" dirty="0">
              <a:latin typeface="Trebuchet MS" pitchFamily="34" charset="0"/>
            </a:endParaRPr>
          </a:p>
          <a:p>
            <a:pPr marL="342900" indent="-342900">
              <a:spcBef>
                <a:spcPct val="20000"/>
              </a:spcBef>
              <a:buClr>
                <a:srgbClr val="EE0000"/>
              </a:buClr>
              <a:buFontTx/>
              <a:buChar char="•"/>
            </a:pPr>
            <a:r>
              <a:rPr lang="ca-ES" sz="2600" dirty="0" err="1">
                <a:latin typeface="Trebuchet MS" pitchFamily="34" charset="0"/>
              </a:rPr>
              <a:t>Framework</a:t>
            </a:r>
            <a:r>
              <a:rPr lang="ca-ES" sz="2600" dirty="0">
                <a:latin typeface="Trebuchet MS" pitchFamily="34" charset="0"/>
              </a:rPr>
              <a:t> </a:t>
            </a:r>
          </a:p>
          <a:p>
            <a:pPr marL="342900" indent="-342900">
              <a:spcBef>
                <a:spcPct val="20000"/>
              </a:spcBef>
              <a:buClr>
                <a:srgbClr val="EE0000"/>
              </a:buClr>
              <a:buFontTx/>
              <a:buChar char="•"/>
            </a:pPr>
            <a:r>
              <a:rPr lang="ca-ES" sz="2600" dirty="0">
                <a:latin typeface="Trebuchet MS" pitchFamily="34" charset="0"/>
              </a:rPr>
              <a:t>Barcelona Science </a:t>
            </a:r>
            <a:r>
              <a:rPr lang="ca-ES" sz="2600" dirty="0" smtClean="0">
                <a:latin typeface="Trebuchet MS" pitchFamily="34" charset="0"/>
              </a:rPr>
              <a:t>Park</a:t>
            </a:r>
          </a:p>
          <a:p>
            <a:pPr marL="342900" indent="-342900">
              <a:spcBef>
                <a:spcPct val="20000"/>
              </a:spcBef>
              <a:buClr>
                <a:srgbClr val="EE0000"/>
              </a:buClr>
              <a:buFontTx/>
              <a:buChar char="•"/>
            </a:pPr>
            <a:r>
              <a:rPr lang="ca-ES" sz="2600" dirty="0" smtClean="0">
                <a:latin typeface="Trebuchet MS" pitchFamily="34" charset="0"/>
              </a:rPr>
              <a:t>STIP – University of KwaZulu-Natal</a:t>
            </a:r>
            <a:endParaRPr lang="ca-ES" sz="2600" dirty="0">
              <a:latin typeface="Trebuchet MS" pitchFamily="34" charset="0"/>
            </a:endParaRPr>
          </a:p>
          <a:p>
            <a:pPr marL="342900" indent="-342900">
              <a:spcBef>
                <a:spcPct val="20000"/>
              </a:spcBef>
              <a:buClr>
                <a:srgbClr val="EE0000"/>
              </a:buClr>
              <a:buFontTx/>
              <a:buChar char="•"/>
            </a:pPr>
            <a:r>
              <a:rPr lang="ca-ES" sz="2600" dirty="0">
                <a:latin typeface="Trebuchet MS" pitchFamily="34" charset="0"/>
              </a:rPr>
              <a:t>Conclusions</a:t>
            </a:r>
          </a:p>
        </p:txBody>
      </p:sp>
      <p:sp>
        <p:nvSpPr>
          <p:cNvPr id="16" name="Rectangle 5"/>
          <p:cNvSpPr txBox="1">
            <a:spLocks noChangeArrowheads="1"/>
          </p:cNvSpPr>
          <p:nvPr/>
        </p:nvSpPr>
        <p:spPr bwMode="auto">
          <a:xfrm>
            <a:off x="2143125" y="1875061"/>
            <a:ext cx="2530475" cy="692150"/>
          </a:xfrm>
          <a:prstGeom prst="rect">
            <a:avLst/>
          </a:prstGeom>
          <a:noFill/>
          <a:ln>
            <a:miter lim="800000"/>
            <a:headEnd/>
            <a:tailEnd/>
          </a:ln>
        </p:spPr>
        <p:txBody>
          <a:bodyPr/>
          <a:lstStyle/>
          <a:p>
            <a:pPr>
              <a:defRPr/>
            </a:pPr>
            <a:r>
              <a:rPr lang="es-ES" sz="3200" b="1" kern="0" dirty="0" err="1">
                <a:solidFill>
                  <a:schemeClr val="bg1">
                    <a:lumMod val="50000"/>
                  </a:schemeClr>
                </a:solidFill>
                <a:latin typeface="Trebuchet MS" pitchFamily="34" charset="0"/>
                <a:ea typeface="+mj-ea"/>
                <a:cs typeface="+mj-cs"/>
              </a:rPr>
              <a:t>Contents</a:t>
            </a:r>
            <a:endParaRPr lang="es-ES_tradnl" sz="3200" b="1" kern="0" dirty="0">
              <a:solidFill>
                <a:schemeClr val="bg1">
                  <a:lumMod val="50000"/>
                </a:schemeClr>
              </a:solidFill>
              <a:latin typeface="Trebuchet MS" pitchFamily="34" charset="0"/>
              <a:ea typeface="+mj-ea"/>
              <a:cs typeface="+mj-cs"/>
            </a:endParaRPr>
          </a:p>
        </p:txBody>
      </p:sp>
    </p:spTree>
    <p:extLst>
      <p:ext uri="{BB962C8B-B14F-4D97-AF65-F5344CB8AC3E}">
        <p14:creationId xmlns:p14="http://schemas.microsoft.com/office/powerpoint/2010/main" val="2622928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594411" y="26064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smtClean="0">
                <a:solidFill>
                  <a:schemeClr val="bg1">
                    <a:lumMod val="50000"/>
                  </a:schemeClr>
                </a:solidFill>
                <a:latin typeface="Trebuchet MS" pitchFamily="34" charset="0"/>
                <a:cs typeface="Arial" pitchFamily="34" charset="0"/>
              </a:rPr>
              <a:t>Barcelona Science Park: Objectives</a:t>
            </a:r>
            <a:endParaRPr lang="es-ES" sz="3200" b="1" dirty="0">
              <a:solidFill>
                <a:schemeClr val="bg1">
                  <a:lumMod val="50000"/>
                </a:schemeClr>
              </a:solidFill>
              <a:latin typeface="Trebuchet MS" pitchFamily="34" charset="0"/>
              <a:cs typeface="Arial" pitchFamily="34" charset="0"/>
            </a:endParaRPr>
          </a:p>
        </p:txBody>
      </p:sp>
      <p:sp>
        <p:nvSpPr>
          <p:cNvPr id="14" name="2 Subtítulo"/>
          <p:cNvSpPr txBox="1">
            <a:spLocks/>
          </p:cNvSpPr>
          <p:nvPr/>
        </p:nvSpPr>
        <p:spPr>
          <a:xfrm>
            <a:off x="1062463" y="1844824"/>
            <a:ext cx="7488832" cy="3384376"/>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indent="-342900">
              <a:spcBef>
                <a:spcPct val="20000"/>
              </a:spcBef>
              <a:spcAft>
                <a:spcPts val="600"/>
              </a:spcAft>
              <a:buClr>
                <a:srgbClr val="EE0000"/>
              </a:buClr>
              <a:buSzPct val="150000"/>
              <a:buFont typeface="Arial" pitchFamily="34" charset="0"/>
              <a:buChar char="•"/>
            </a:pPr>
            <a:r>
              <a:rPr lang="ca-ES" sz="2600" b="1" dirty="0" smtClean="0">
                <a:latin typeface="Trebuchet MS" pitchFamily="34" charset="0"/>
                <a:cs typeface="Arial" pitchFamily="34" charset="0"/>
              </a:rPr>
              <a:t>To foster high-quality </a:t>
            </a:r>
            <a:r>
              <a:rPr lang="ca-ES" sz="2600" b="1" dirty="0" smtClean="0">
                <a:solidFill>
                  <a:schemeClr val="accent1"/>
                </a:solidFill>
                <a:latin typeface="Trebuchet MS" pitchFamily="34" charset="0"/>
                <a:cs typeface="Arial" pitchFamily="34" charset="0"/>
              </a:rPr>
              <a:t>research</a:t>
            </a:r>
            <a:r>
              <a:rPr lang="ca-ES" sz="2600" b="1" dirty="0" smtClean="0">
                <a:latin typeface="Trebuchet MS" pitchFamily="34" charset="0"/>
                <a:cs typeface="Arial" pitchFamily="34" charset="0"/>
              </a:rPr>
              <a:t> backed with a wide range of technology support</a:t>
            </a:r>
            <a:endParaRPr lang="ca-ES" sz="2600" b="1" dirty="0">
              <a:latin typeface="Trebuchet MS" pitchFamily="34" charset="0"/>
              <a:cs typeface="Arial" pitchFamily="34" charset="0"/>
            </a:endParaRPr>
          </a:p>
          <a:p>
            <a:pPr marL="342900" indent="-342900">
              <a:spcBef>
                <a:spcPct val="20000"/>
              </a:spcBef>
              <a:spcAft>
                <a:spcPts val="600"/>
              </a:spcAft>
              <a:buClr>
                <a:srgbClr val="EE0000"/>
              </a:buClr>
              <a:buSzPct val="150000"/>
              <a:buFont typeface="Arial" pitchFamily="34" charset="0"/>
              <a:buChar char="•"/>
            </a:pPr>
            <a:r>
              <a:rPr lang="ca-ES" sz="2600" b="1" dirty="0" smtClean="0">
                <a:latin typeface="Trebuchet MS" pitchFamily="34" charset="0"/>
                <a:cs typeface="Arial" pitchFamily="34" charset="0"/>
              </a:rPr>
              <a:t>To bring dynamism to relationships between </a:t>
            </a:r>
            <a:r>
              <a:rPr lang="ca-ES" sz="2600" b="1" dirty="0" smtClean="0">
                <a:solidFill>
                  <a:schemeClr val="accent1"/>
                </a:solidFill>
                <a:latin typeface="Trebuchet MS" pitchFamily="34" charset="0"/>
                <a:cs typeface="Arial" pitchFamily="34" charset="0"/>
              </a:rPr>
              <a:t>bussiness and university</a:t>
            </a:r>
          </a:p>
          <a:p>
            <a:pPr marL="342900" indent="-342900">
              <a:spcBef>
                <a:spcPct val="20000"/>
              </a:spcBef>
              <a:spcAft>
                <a:spcPts val="600"/>
              </a:spcAft>
              <a:buClr>
                <a:srgbClr val="EE0000"/>
              </a:buClr>
              <a:buSzPct val="150000"/>
              <a:buFont typeface="Arial" pitchFamily="34" charset="0"/>
              <a:buChar char="•"/>
            </a:pPr>
            <a:r>
              <a:rPr lang="ca-ES" sz="2600" b="1" dirty="0" smtClean="0">
                <a:latin typeface="Trebuchet MS" pitchFamily="34" charset="0"/>
                <a:cs typeface="Arial" pitchFamily="34" charset="0"/>
              </a:rPr>
              <a:t>To drive the creation of </a:t>
            </a:r>
            <a:r>
              <a:rPr lang="ca-ES" sz="2600" b="1" dirty="0" smtClean="0">
                <a:solidFill>
                  <a:schemeClr val="accent1"/>
                </a:solidFill>
                <a:latin typeface="Trebuchet MS" pitchFamily="34" charset="0"/>
                <a:cs typeface="Arial" pitchFamily="34" charset="0"/>
              </a:rPr>
              <a:t>start-up companies</a:t>
            </a:r>
            <a:endParaRPr lang="ca-ES" sz="2600" b="1" dirty="0">
              <a:solidFill>
                <a:srgbClr val="007EBA"/>
              </a:solidFill>
              <a:latin typeface="Trebuchet MS" pitchFamily="34" charset="0"/>
              <a:cs typeface="Arial" pitchFamily="34" charset="0"/>
            </a:endParaRPr>
          </a:p>
          <a:p>
            <a:pPr marL="342900" indent="-342900">
              <a:spcBef>
                <a:spcPct val="20000"/>
              </a:spcBef>
              <a:spcAft>
                <a:spcPts val="600"/>
              </a:spcAft>
              <a:buClr>
                <a:srgbClr val="EE0000"/>
              </a:buClr>
              <a:buSzPct val="150000"/>
              <a:buFont typeface="Arial" pitchFamily="34" charset="0"/>
              <a:buChar char="•"/>
            </a:pPr>
            <a:r>
              <a:rPr lang="ca-ES" sz="2600" b="1" dirty="0" smtClean="0">
                <a:latin typeface="Trebuchet MS" pitchFamily="34" charset="0"/>
                <a:cs typeface="Arial" pitchFamily="34" charset="0"/>
              </a:rPr>
              <a:t>To promote the </a:t>
            </a:r>
            <a:r>
              <a:rPr lang="ca-ES" sz="2600" b="1" dirty="0" smtClean="0">
                <a:solidFill>
                  <a:schemeClr val="accent1"/>
                </a:solidFill>
                <a:latin typeface="Trebuchet MS" pitchFamily="34" charset="0"/>
                <a:cs typeface="Arial" pitchFamily="34" charset="0"/>
              </a:rPr>
              <a:t>science in society dialogue </a:t>
            </a:r>
            <a:r>
              <a:rPr lang="ca-ES" sz="2600" b="1" dirty="0" smtClean="0">
                <a:latin typeface="Trebuchet MS" pitchFamily="34" charset="0"/>
                <a:cs typeface="Arial" pitchFamily="34" charset="0"/>
              </a:rPr>
              <a:t>and the</a:t>
            </a:r>
            <a:r>
              <a:rPr lang="ca-ES" sz="2600" b="1" dirty="0" smtClean="0">
                <a:solidFill>
                  <a:schemeClr val="accent1"/>
                </a:solidFill>
                <a:latin typeface="Trebuchet MS" pitchFamily="34" charset="0"/>
                <a:cs typeface="Arial" pitchFamily="34" charset="0"/>
              </a:rPr>
              <a:t> scientific vocations</a:t>
            </a:r>
            <a:endParaRPr lang="ca-ES" sz="2600" b="1" dirty="0">
              <a:solidFill>
                <a:schemeClr val="accent1"/>
              </a:solidFill>
              <a:latin typeface="Trebuchet MS" pitchFamily="34" charset="0"/>
              <a:cs typeface="Arial" pitchFamily="34" charset="0"/>
            </a:endParaRPr>
          </a:p>
        </p:txBody>
      </p:sp>
      <p:sp>
        <p:nvSpPr>
          <p:cNvPr id="16" name="14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Tree>
    <p:extLst>
      <p:ext uri="{BB962C8B-B14F-4D97-AF65-F5344CB8AC3E}">
        <p14:creationId xmlns:p14="http://schemas.microsoft.com/office/powerpoint/2010/main" val="2473023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5" name="14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2" descr="hel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38288"/>
            <a:ext cx="410368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4970463" y="5462588"/>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1800" b="1">
                <a:solidFill>
                  <a:schemeClr val="bg1"/>
                </a:solidFill>
                <a:latin typeface="Arial" pitchFamily="34" charset="0"/>
              </a:rPr>
              <a:t>Innovation</a:t>
            </a:r>
          </a:p>
        </p:txBody>
      </p:sp>
      <p:sp>
        <p:nvSpPr>
          <p:cNvPr id="18" name="Text Box 4"/>
          <p:cNvSpPr txBox="1">
            <a:spLocks noChangeArrowheads="1"/>
          </p:cNvSpPr>
          <p:nvPr/>
        </p:nvSpPr>
        <p:spPr bwMode="auto">
          <a:xfrm>
            <a:off x="2430463" y="5272088"/>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sz="1800" b="1">
                <a:solidFill>
                  <a:schemeClr val="bg1"/>
                </a:solidFill>
                <a:latin typeface="Arial" pitchFamily="34" charset="0"/>
              </a:rPr>
              <a:t>Technological </a:t>
            </a:r>
          </a:p>
          <a:p>
            <a:pPr algn="ctr"/>
            <a:r>
              <a:rPr lang="en-GB" sz="1800" b="1">
                <a:solidFill>
                  <a:schemeClr val="bg1"/>
                </a:solidFill>
                <a:latin typeface="Arial" pitchFamily="34" charset="0"/>
              </a:rPr>
              <a:t>facilities</a:t>
            </a:r>
          </a:p>
        </p:txBody>
      </p:sp>
      <p:sp>
        <p:nvSpPr>
          <p:cNvPr id="19" name="Text Box 5"/>
          <p:cNvSpPr txBox="1">
            <a:spLocks noChangeArrowheads="1"/>
          </p:cNvSpPr>
          <p:nvPr/>
        </p:nvSpPr>
        <p:spPr bwMode="auto">
          <a:xfrm>
            <a:off x="3962400" y="30353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1800" b="1">
                <a:solidFill>
                  <a:schemeClr val="bg1"/>
                </a:solidFill>
                <a:latin typeface="Arial" pitchFamily="34" charset="0"/>
              </a:rPr>
              <a:t>Research</a:t>
            </a:r>
          </a:p>
        </p:txBody>
      </p:sp>
      <p:sp>
        <p:nvSpPr>
          <p:cNvPr id="20" name="Text Box 6"/>
          <p:cNvSpPr txBox="1">
            <a:spLocks noChangeArrowheads="1"/>
          </p:cNvSpPr>
          <p:nvPr/>
        </p:nvSpPr>
        <p:spPr bwMode="auto">
          <a:xfrm>
            <a:off x="1647825" y="3452813"/>
            <a:ext cx="2209800" cy="1822450"/>
          </a:xfrm>
          <a:prstGeom prst="rect">
            <a:avLst/>
          </a:prstGeom>
          <a:noFill/>
          <a:ln w="28575">
            <a:solidFill>
              <a:srgbClr val="CC99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Clr>
                <a:srgbClr val="CC9900"/>
              </a:buClr>
              <a:buFont typeface="Wingdings" pitchFamily="2" charset="2"/>
              <a:buChar char="Ø"/>
            </a:pPr>
            <a:r>
              <a:rPr lang="en-GB" sz="1400" b="1">
                <a:latin typeface="Arial" pitchFamily="34" charset="0"/>
              </a:rPr>
              <a:t>Technological platforms (genomics, X Ray, combi chem, proteomics,)</a:t>
            </a:r>
          </a:p>
          <a:p>
            <a:pPr>
              <a:buClr>
                <a:srgbClr val="CC9900"/>
              </a:buClr>
              <a:buFont typeface="Wingdings" pitchFamily="2" charset="2"/>
              <a:buChar char="Ø"/>
            </a:pPr>
            <a:r>
              <a:rPr lang="en-GB" sz="1400" b="1">
                <a:latin typeface="Arial" pitchFamily="34" charset="0"/>
              </a:rPr>
              <a:t>Animal facilities</a:t>
            </a:r>
          </a:p>
          <a:p>
            <a:pPr>
              <a:buClr>
                <a:srgbClr val="CC9900"/>
              </a:buClr>
              <a:buFont typeface="Wingdings" pitchFamily="2" charset="2"/>
              <a:buChar char="Ø"/>
            </a:pPr>
            <a:r>
              <a:rPr lang="en-GB" sz="1400" b="1">
                <a:latin typeface="Arial" pitchFamily="34" charset="0"/>
              </a:rPr>
              <a:t>Common scientific services...</a:t>
            </a:r>
          </a:p>
        </p:txBody>
      </p:sp>
      <p:sp>
        <p:nvSpPr>
          <p:cNvPr id="21" name="Text Box 7"/>
          <p:cNvSpPr txBox="1">
            <a:spLocks noChangeArrowheads="1"/>
          </p:cNvSpPr>
          <p:nvPr/>
        </p:nvSpPr>
        <p:spPr bwMode="auto">
          <a:xfrm>
            <a:off x="5791200" y="4519613"/>
            <a:ext cx="2965450" cy="971550"/>
          </a:xfrm>
          <a:prstGeom prst="rect">
            <a:avLst/>
          </a:prstGeom>
          <a:noFill/>
          <a:ln w="28575">
            <a:solidFill>
              <a:srgbClr val="336699"/>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Clr>
                <a:srgbClr val="336699"/>
              </a:buClr>
              <a:buFont typeface="Wingdings" pitchFamily="2" charset="2"/>
              <a:buChar char="Ø"/>
            </a:pPr>
            <a:r>
              <a:rPr lang="en-GB" sz="1400" b="1">
                <a:latin typeface="Arial" pitchFamily="34" charset="0"/>
              </a:rPr>
              <a:t>Bioincubator PCB-Santander</a:t>
            </a:r>
          </a:p>
          <a:p>
            <a:pPr>
              <a:buClr>
                <a:srgbClr val="336699"/>
              </a:buClr>
              <a:buFont typeface="Wingdings" pitchFamily="2" charset="2"/>
              <a:buChar char="Ø"/>
            </a:pPr>
            <a:r>
              <a:rPr lang="en-GB" sz="1400" b="1">
                <a:latin typeface="Arial" pitchFamily="34" charset="0"/>
              </a:rPr>
              <a:t>Bosch i Gimpera Foundation</a:t>
            </a:r>
          </a:p>
          <a:p>
            <a:pPr>
              <a:buClr>
                <a:srgbClr val="336699"/>
              </a:buClr>
              <a:buFont typeface="Wingdings" pitchFamily="2" charset="2"/>
              <a:buChar char="Ø"/>
            </a:pPr>
            <a:r>
              <a:rPr lang="en-GB" sz="1400" b="1">
                <a:latin typeface="Arial" pitchFamily="34" charset="0"/>
              </a:rPr>
              <a:t>AVCRI</a:t>
            </a:r>
          </a:p>
          <a:p>
            <a:pPr>
              <a:buClr>
                <a:srgbClr val="336699"/>
              </a:buClr>
              <a:buFont typeface="Wingdings" pitchFamily="2" charset="2"/>
              <a:buChar char="Ø"/>
            </a:pPr>
            <a:r>
              <a:rPr lang="en-GB" sz="1400" b="1">
                <a:latin typeface="Arial" pitchFamily="34" charset="0"/>
              </a:rPr>
              <a:t>Patents Centre</a:t>
            </a:r>
          </a:p>
        </p:txBody>
      </p:sp>
      <p:grpSp>
        <p:nvGrpSpPr>
          <p:cNvPr id="22" name="Group 8"/>
          <p:cNvGrpSpPr>
            <a:grpSpLocks/>
          </p:cNvGrpSpPr>
          <p:nvPr/>
        </p:nvGrpSpPr>
        <p:grpSpPr bwMode="auto">
          <a:xfrm>
            <a:off x="1466850" y="1214438"/>
            <a:ext cx="2892425" cy="1724025"/>
            <a:chOff x="1536" y="816"/>
            <a:chExt cx="1776" cy="1017"/>
          </a:xfrm>
        </p:grpSpPr>
        <p:sp>
          <p:nvSpPr>
            <p:cNvPr id="23" name="Text Box 9"/>
            <p:cNvSpPr txBox="1">
              <a:spLocks noChangeArrowheads="1"/>
            </p:cNvSpPr>
            <p:nvPr/>
          </p:nvSpPr>
          <p:spPr bwMode="auto">
            <a:xfrm>
              <a:off x="1536" y="816"/>
              <a:ext cx="960" cy="18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1400" b="1">
                  <a:solidFill>
                    <a:schemeClr val="bg1"/>
                  </a:solidFill>
                  <a:latin typeface="News Gothic" charset="0"/>
                </a:rPr>
                <a:t>Public Research</a:t>
              </a:r>
            </a:p>
          </p:txBody>
        </p:sp>
        <p:sp>
          <p:nvSpPr>
            <p:cNvPr id="24" name="Text Box 10"/>
            <p:cNvSpPr txBox="1">
              <a:spLocks noChangeArrowheads="1"/>
            </p:cNvSpPr>
            <p:nvPr/>
          </p:nvSpPr>
          <p:spPr bwMode="auto">
            <a:xfrm>
              <a:off x="1536" y="1008"/>
              <a:ext cx="1776" cy="825"/>
            </a:xfrm>
            <a:prstGeom prst="rect">
              <a:avLst/>
            </a:prstGeom>
            <a:noFill/>
            <a:ln w="28575">
              <a:solidFill>
                <a:srgbClr val="CC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Clr>
                  <a:srgbClr val="CC0000"/>
                </a:buClr>
                <a:buFont typeface="Wingdings" pitchFamily="2" charset="2"/>
                <a:buChar char="Ø"/>
              </a:pPr>
              <a:r>
                <a:rPr lang="en-GB" sz="1200" b="1">
                  <a:latin typeface="Arial" pitchFamily="34" charset="0"/>
                </a:rPr>
                <a:t>Institute for Research in Biomedicine (IRB Barcelona)</a:t>
              </a:r>
            </a:p>
            <a:p>
              <a:pPr>
                <a:buClr>
                  <a:srgbClr val="CC0000"/>
                </a:buClr>
                <a:buFont typeface="Wingdings" pitchFamily="2" charset="2"/>
                <a:buChar char="Ø"/>
              </a:pPr>
              <a:r>
                <a:rPr lang="en-GB" sz="1200" b="1">
                  <a:latin typeface="Arial" pitchFamily="34" charset="0"/>
                </a:rPr>
                <a:t>Institute for Bioengeenering of Catalonia (IBEC)</a:t>
              </a:r>
            </a:p>
            <a:p>
              <a:pPr>
                <a:buClr>
                  <a:srgbClr val="CC0000"/>
                </a:buClr>
                <a:buFont typeface="Wingdings" pitchFamily="2" charset="2"/>
                <a:buChar char="Ø"/>
              </a:pPr>
              <a:r>
                <a:rPr lang="en-GB" sz="1200" b="1">
                  <a:latin typeface="Arial" pitchFamily="34" charset="0"/>
                </a:rPr>
                <a:t>Institute for Molecular Biology of Barcelona (IBMB-CSIC)</a:t>
              </a:r>
            </a:p>
            <a:p>
              <a:pPr>
                <a:buClr>
                  <a:srgbClr val="CC0000"/>
                </a:buClr>
                <a:buFont typeface="Wingdings" pitchFamily="2" charset="2"/>
                <a:buChar char="Ø"/>
              </a:pPr>
              <a:r>
                <a:rPr lang="en-GB" sz="1200" b="1">
                  <a:latin typeface="Arial" pitchFamily="34" charset="0"/>
                </a:rPr>
                <a:t>Multidisciplinary groups</a:t>
              </a:r>
            </a:p>
          </p:txBody>
        </p:sp>
      </p:grpSp>
      <p:sp>
        <p:nvSpPr>
          <p:cNvPr id="25" name="Line 11"/>
          <p:cNvSpPr>
            <a:spLocks noChangeShapeType="1"/>
          </p:cNvSpPr>
          <p:nvPr/>
        </p:nvSpPr>
        <p:spPr bwMode="auto">
          <a:xfrm flipH="1">
            <a:off x="4800600" y="3595688"/>
            <a:ext cx="1447800" cy="685800"/>
          </a:xfrm>
          <a:prstGeom prst="line">
            <a:avLst/>
          </a:prstGeom>
          <a:noFill/>
          <a:ln w="57150">
            <a:solidFill>
              <a:srgbClr val="283234"/>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nvGrpSpPr>
          <p:cNvPr id="26" name="Group 12"/>
          <p:cNvGrpSpPr>
            <a:grpSpLocks/>
          </p:cNvGrpSpPr>
          <p:nvPr/>
        </p:nvGrpSpPr>
        <p:grpSpPr bwMode="auto">
          <a:xfrm>
            <a:off x="6305550" y="2971800"/>
            <a:ext cx="2209800" cy="1385888"/>
            <a:chOff x="4272" y="1968"/>
            <a:chExt cx="1392" cy="1321"/>
          </a:xfrm>
        </p:grpSpPr>
        <p:sp>
          <p:nvSpPr>
            <p:cNvPr id="27" name="Text Box 13"/>
            <p:cNvSpPr txBox="1">
              <a:spLocks noChangeArrowheads="1"/>
            </p:cNvSpPr>
            <p:nvPr/>
          </p:nvSpPr>
          <p:spPr bwMode="auto">
            <a:xfrm>
              <a:off x="4272" y="1968"/>
              <a:ext cx="1392" cy="291"/>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Clr>
                  <a:srgbClr val="CC0000"/>
                </a:buClr>
                <a:buFont typeface="Wingdings" pitchFamily="2" charset="2"/>
                <a:buNone/>
              </a:pPr>
              <a:endParaRPr lang="en-GB" sz="1400" b="1">
                <a:solidFill>
                  <a:schemeClr val="bg1"/>
                </a:solidFill>
                <a:latin typeface="News Gothic" charset="0"/>
              </a:endParaRPr>
            </a:p>
          </p:txBody>
        </p:sp>
        <p:sp>
          <p:nvSpPr>
            <p:cNvPr id="28" name="Rectangle 14"/>
            <p:cNvSpPr>
              <a:spLocks noChangeArrowheads="1"/>
            </p:cNvSpPr>
            <p:nvPr/>
          </p:nvSpPr>
          <p:spPr bwMode="auto">
            <a:xfrm>
              <a:off x="4272" y="2160"/>
              <a:ext cx="1392" cy="1129"/>
            </a:xfrm>
            <a:prstGeom prst="rect">
              <a:avLst/>
            </a:prstGeom>
            <a:solidFill>
              <a:schemeClr val="bg1"/>
            </a:solidFill>
            <a:ln w="28575">
              <a:solidFill>
                <a:srgbClr val="5E767A"/>
              </a:solidFill>
              <a:prstDash val="sysDot"/>
              <a:miter lim="800000"/>
              <a:headEnd/>
              <a:tailEnd/>
            </a:ln>
          </p:spPr>
          <p:txBody>
            <a:bodyPr>
              <a:spAutoFit/>
            </a:bodyPr>
            <a:lstStyle/>
            <a:p>
              <a:pPr eaLnBrk="0" hangingPunct="0">
                <a:buClr>
                  <a:srgbClr val="CC0000"/>
                </a:buClr>
                <a:buFont typeface="Wingdings" pitchFamily="2" charset="2"/>
                <a:buNone/>
              </a:pPr>
              <a:r>
                <a:rPr lang="en-GB" sz="1400" b="1">
                  <a:latin typeface="Arial" pitchFamily="34" charset="0"/>
                </a:rPr>
                <a:t>Collaborative research</a:t>
              </a:r>
            </a:p>
            <a:p>
              <a:pPr eaLnBrk="0" hangingPunct="0">
                <a:buClr>
                  <a:srgbClr val="CC0000"/>
                </a:buClr>
                <a:buFont typeface="Wingdings" pitchFamily="2" charset="2"/>
                <a:buNone/>
              </a:pPr>
              <a:r>
                <a:rPr lang="en-GB" sz="1400" b="1">
                  <a:latin typeface="Arial" pitchFamily="34" charset="0"/>
                </a:rPr>
                <a:t>Joint laboratories</a:t>
              </a:r>
            </a:p>
            <a:p>
              <a:pPr eaLnBrk="0" hangingPunct="0">
                <a:buClr>
                  <a:srgbClr val="CC0000"/>
                </a:buClr>
                <a:buFont typeface="Wingdings" pitchFamily="2" charset="2"/>
                <a:buNone/>
              </a:pPr>
              <a:r>
                <a:rPr lang="en-GB" sz="1400" b="1">
                  <a:latin typeface="Arial" pitchFamily="34" charset="0"/>
                </a:rPr>
                <a:t>Mobility of personnel</a:t>
              </a:r>
            </a:p>
            <a:p>
              <a:pPr eaLnBrk="0" hangingPunct="0">
                <a:buClr>
                  <a:srgbClr val="CC0000"/>
                </a:buClr>
                <a:buFont typeface="Wingdings" pitchFamily="2" charset="2"/>
                <a:buNone/>
              </a:pPr>
              <a:r>
                <a:rPr lang="en-GB" sz="1400" b="1">
                  <a:latin typeface="Arial" pitchFamily="34" charset="0"/>
                </a:rPr>
                <a:t>Joint ventures</a:t>
              </a:r>
            </a:p>
            <a:p>
              <a:pPr eaLnBrk="0" hangingPunct="0">
                <a:buClr>
                  <a:srgbClr val="CC0000"/>
                </a:buClr>
                <a:buFont typeface="Wingdings" pitchFamily="2" charset="2"/>
                <a:buNone/>
              </a:pPr>
              <a:r>
                <a:rPr lang="en-GB" sz="1400" b="1">
                  <a:latin typeface="Arial" pitchFamily="34" charset="0"/>
                </a:rPr>
                <a:t>Strategic alliances</a:t>
              </a:r>
            </a:p>
          </p:txBody>
        </p:sp>
      </p:grpSp>
      <p:grpSp>
        <p:nvGrpSpPr>
          <p:cNvPr id="29" name="Group 17"/>
          <p:cNvGrpSpPr>
            <a:grpSpLocks/>
          </p:cNvGrpSpPr>
          <p:nvPr/>
        </p:nvGrpSpPr>
        <p:grpSpPr bwMode="auto">
          <a:xfrm>
            <a:off x="4724400" y="1223963"/>
            <a:ext cx="2667000" cy="1489075"/>
            <a:chOff x="3312" y="816"/>
            <a:chExt cx="1680" cy="938"/>
          </a:xfrm>
        </p:grpSpPr>
        <p:sp>
          <p:nvSpPr>
            <p:cNvPr id="30" name="Text Box 18"/>
            <p:cNvSpPr txBox="1">
              <a:spLocks noChangeArrowheads="1"/>
            </p:cNvSpPr>
            <p:nvPr/>
          </p:nvSpPr>
          <p:spPr bwMode="auto">
            <a:xfrm>
              <a:off x="3312" y="816"/>
              <a:ext cx="1023" cy="19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1400" b="1">
                  <a:solidFill>
                    <a:schemeClr val="bg1"/>
                  </a:solidFill>
                  <a:latin typeface="News Gothic" charset="0"/>
                </a:rPr>
                <a:t>Private Research</a:t>
              </a:r>
            </a:p>
          </p:txBody>
        </p:sp>
        <p:sp>
          <p:nvSpPr>
            <p:cNvPr id="31" name="Text Box 19"/>
            <p:cNvSpPr txBox="1">
              <a:spLocks noChangeArrowheads="1"/>
            </p:cNvSpPr>
            <p:nvPr/>
          </p:nvSpPr>
          <p:spPr bwMode="auto">
            <a:xfrm>
              <a:off x="3312" y="1008"/>
              <a:ext cx="1680" cy="746"/>
            </a:xfrm>
            <a:prstGeom prst="rect">
              <a:avLst/>
            </a:prstGeom>
            <a:noFill/>
            <a:ln w="28575">
              <a:solidFill>
                <a:srgbClr val="CC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Clr>
                  <a:srgbClr val="CC0000"/>
                </a:buClr>
                <a:buFont typeface="Wingdings" pitchFamily="2" charset="2"/>
                <a:buChar char="Ø"/>
              </a:pPr>
              <a:r>
                <a:rPr lang="en-GB" sz="1400" b="1">
                  <a:latin typeface="Arial" pitchFamily="34" charset="0"/>
                </a:rPr>
                <a:t>Pharma companies</a:t>
              </a:r>
            </a:p>
            <a:p>
              <a:pPr>
                <a:buClr>
                  <a:srgbClr val="CC0000"/>
                </a:buClr>
                <a:buFont typeface="Wingdings" pitchFamily="2" charset="2"/>
                <a:buChar char="Ø"/>
              </a:pPr>
              <a:r>
                <a:rPr lang="en-GB" sz="1400" b="1">
                  <a:latin typeface="Arial" pitchFamily="34" charset="0"/>
                </a:rPr>
                <a:t>Chemistry companies</a:t>
              </a:r>
            </a:p>
            <a:p>
              <a:pPr>
                <a:buClr>
                  <a:srgbClr val="CC0000"/>
                </a:buClr>
                <a:buFont typeface="Wingdings" pitchFamily="2" charset="2"/>
                <a:buChar char="Ø"/>
              </a:pPr>
              <a:r>
                <a:rPr lang="en-GB" sz="1400" b="1">
                  <a:latin typeface="Arial" pitchFamily="34" charset="0"/>
                </a:rPr>
                <a:t>Biotech companies</a:t>
              </a:r>
            </a:p>
            <a:p>
              <a:pPr>
                <a:buClr>
                  <a:srgbClr val="CC0000"/>
                </a:buClr>
                <a:buFont typeface="Wingdings" pitchFamily="2" charset="2"/>
                <a:buChar char="Ø"/>
              </a:pPr>
              <a:r>
                <a:rPr lang="en-GB" sz="1400" b="1">
                  <a:latin typeface="Arial" pitchFamily="34" charset="0"/>
                </a:rPr>
                <a:t>Other companies of multidisciplinary sectors</a:t>
              </a:r>
              <a:endParaRPr lang="en-GB" sz="1400" b="1">
                <a:solidFill>
                  <a:schemeClr val="bg1"/>
                </a:solidFill>
                <a:latin typeface="Arial" pitchFamily="34" charset="0"/>
              </a:endParaRPr>
            </a:p>
          </p:txBody>
        </p:sp>
      </p:grpSp>
      <p:sp>
        <p:nvSpPr>
          <p:cNvPr id="32" name="Rectangle 20"/>
          <p:cNvSpPr>
            <a:spLocks noChangeArrowheads="1"/>
          </p:cNvSpPr>
          <p:nvPr/>
        </p:nvSpPr>
        <p:spPr bwMode="auto">
          <a:xfrm>
            <a:off x="1584325" y="6110288"/>
            <a:ext cx="6781800" cy="396875"/>
          </a:xfrm>
          <a:prstGeom prst="rect">
            <a:avLst/>
          </a:prstGeom>
          <a:solidFill>
            <a:srgbClr val="FFA87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GB" sz="2000" b="1">
                <a:solidFill>
                  <a:schemeClr val="bg1"/>
                </a:solidFill>
                <a:latin typeface="Arial" pitchFamily="34" charset="0"/>
              </a:rPr>
              <a:t>Science Communication</a:t>
            </a:r>
          </a:p>
        </p:txBody>
      </p:sp>
      <p:sp>
        <p:nvSpPr>
          <p:cNvPr id="33" name="1 Título"/>
          <p:cNvSpPr txBox="1">
            <a:spLocks/>
          </p:cNvSpPr>
          <p:nvPr/>
        </p:nvSpPr>
        <p:spPr>
          <a:xfrm>
            <a:off x="251520" y="4462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smtClean="0">
                <a:solidFill>
                  <a:schemeClr val="bg1">
                    <a:lumMod val="50000"/>
                  </a:schemeClr>
                </a:solidFill>
                <a:latin typeface="Trebuchet MS" pitchFamily="34" charset="0"/>
                <a:cs typeface="Arial" pitchFamily="34" charset="0"/>
              </a:rPr>
              <a:t>Barcelona Science Park: Business Model</a:t>
            </a:r>
            <a:endParaRPr lang="es-ES" sz="3200" b="1" dirty="0">
              <a:solidFill>
                <a:schemeClr val="bg1">
                  <a:lumMod val="50000"/>
                </a:schemeClr>
              </a:solidFill>
              <a:latin typeface="Trebuchet MS" pitchFamily="34" charset="0"/>
              <a:cs typeface="Arial" pitchFamily="34" charset="0"/>
            </a:endParaRPr>
          </a:p>
        </p:txBody>
      </p:sp>
    </p:spTree>
    <p:extLst>
      <p:ext uri="{BB962C8B-B14F-4D97-AF65-F5344CB8AC3E}">
        <p14:creationId xmlns:p14="http://schemas.microsoft.com/office/powerpoint/2010/main" val="2584936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16 Imagen" descr="cap_eff.gif"/>
          <p:cNvPicPr>
            <a:picLocks noChangeAspect="1"/>
          </p:cNvPicPr>
          <p:nvPr/>
        </p:nvPicPr>
        <p:blipFill>
          <a:blip r:embed="rId6" cstate="print"/>
          <a:stretch>
            <a:fillRect/>
          </a:stretch>
        </p:blipFill>
        <p:spPr>
          <a:xfrm>
            <a:off x="6219055" y="1340768"/>
            <a:ext cx="2924945" cy="1152128"/>
          </a:xfrm>
          <a:prstGeom prst="rect">
            <a:avLst/>
          </a:prstGeom>
        </p:spPr>
      </p:pic>
      <p:pic>
        <p:nvPicPr>
          <p:cNvPr id="11" name="Picture 2" descr="C:\Documents and Settings\dportales\Escritorio\guantes_late_3.png"/>
          <p:cNvPicPr>
            <a:picLocks noChangeAspect="1" noChangeArrowheads="1"/>
          </p:cNvPicPr>
          <p:nvPr/>
        </p:nvPicPr>
        <p:blipFill>
          <a:blip r:embed="rId7" cstate="print"/>
          <a:stretch>
            <a:fillRect/>
          </a:stretch>
        </p:blipFill>
        <p:spPr bwMode="auto">
          <a:xfrm>
            <a:off x="1403648" y="1700808"/>
            <a:ext cx="5544615" cy="4492771"/>
          </a:xfrm>
          <a:prstGeom prst="rect">
            <a:avLst/>
          </a:prstGeom>
          <a:noFill/>
        </p:spPr>
      </p:pic>
      <p:sp>
        <p:nvSpPr>
          <p:cNvPr id="14" name="1 Título"/>
          <p:cNvSpPr txBox="1">
            <a:spLocks/>
          </p:cNvSpPr>
          <p:nvPr/>
        </p:nvSpPr>
        <p:spPr>
          <a:xfrm>
            <a:off x="-684584" y="11663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lumMod val="50000"/>
                  </a:schemeClr>
                </a:solidFill>
                <a:latin typeface="Trebuchet MS" pitchFamily="34" charset="0"/>
                <a:cs typeface="Arial" pitchFamily="34" charset="0"/>
              </a:rPr>
              <a:t>PCB </a:t>
            </a:r>
            <a:r>
              <a:rPr lang="es-ES" sz="3200" b="1" dirty="0" err="1" smtClean="0">
                <a:solidFill>
                  <a:schemeClr val="bg1">
                    <a:lumMod val="50000"/>
                  </a:schemeClr>
                </a:solidFill>
                <a:latin typeface="Trebuchet MS" pitchFamily="34" charset="0"/>
                <a:cs typeface="Arial" pitchFamily="34" charset="0"/>
              </a:rPr>
              <a:t>Community</a:t>
            </a:r>
            <a:r>
              <a:rPr lang="es-ES" sz="3200" b="1" dirty="0" smtClean="0">
                <a:solidFill>
                  <a:schemeClr val="bg1">
                    <a:lumMod val="50000"/>
                  </a:schemeClr>
                </a:solidFill>
                <a:latin typeface="Trebuchet MS" pitchFamily="34" charset="0"/>
                <a:cs typeface="Arial" pitchFamily="34" charset="0"/>
              </a:rPr>
              <a:t> </a:t>
            </a:r>
            <a:r>
              <a:rPr lang="es-ES" sz="3200" b="1" dirty="0" err="1">
                <a:solidFill>
                  <a:schemeClr val="bg1">
                    <a:lumMod val="50000"/>
                  </a:schemeClr>
                </a:solidFill>
                <a:latin typeface="Trebuchet MS" pitchFamily="34" charset="0"/>
                <a:cs typeface="Arial" pitchFamily="34" charset="0"/>
              </a:rPr>
              <a:t>B</a:t>
            </a:r>
            <a:r>
              <a:rPr lang="es-ES" sz="3200" b="1" dirty="0" err="1" smtClean="0">
                <a:solidFill>
                  <a:schemeClr val="bg1">
                    <a:lumMod val="50000"/>
                  </a:schemeClr>
                </a:solidFill>
                <a:latin typeface="Trebuchet MS" pitchFamily="34" charset="0"/>
                <a:cs typeface="Arial" pitchFamily="34" charset="0"/>
              </a:rPr>
              <a:t>enefits</a:t>
            </a:r>
            <a:endParaRPr lang="es-ES" sz="3200" b="1" dirty="0">
              <a:solidFill>
                <a:schemeClr val="bg1">
                  <a:lumMod val="50000"/>
                </a:schemeClr>
              </a:solidFill>
              <a:latin typeface="Trebuchet MS" pitchFamily="34" charset="0"/>
              <a:cs typeface="Arial" pitchFamily="34" charset="0"/>
            </a:endParaRPr>
          </a:p>
        </p:txBody>
      </p:sp>
      <p:sp>
        <p:nvSpPr>
          <p:cNvPr id="15" name="10 CuadroTexto">
            <a:hlinkClick r:id="rId8" action="ppaction://hlinksldjump"/>
          </p:cNvPr>
          <p:cNvSpPr txBox="1"/>
          <p:nvPr/>
        </p:nvSpPr>
        <p:spPr>
          <a:xfrm>
            <a:off x="683568" y="2564904"/>
            <a:ext cx="2232248" cy="830997"/>
          </a:xfrm>
          <a:prstGeom prst="rect">
            <a:avLst/>
          </a:prstGeom>
          <a:noFill/>
        </p:spPr>
        <p:txBody>
          <a:bodyPr wrap="square" rtlCol="0">
            <a:spAutoFit/>
          </a:bodyPr>
          <a:lstStyle/>
          <a:p>
            <a:pPr algn="ctr"/>
            <a:r>
              <a:rPr lang="en-GB" sz="2400" b="1" dirty="0" smtClean="0">
                <a:solidFill>
                  <a:schemeClr val="accent1"/>
                </a:solidFill>
                <a:latin typeface="Arial" pitchFamily="34" charset="0"/>
                <a:cs typeface="Arial" pitchFamily="34" charset="0"/>
              </a:rPr>
              <a:t>Location and environment</a:t>
            </a:r>
            <a:endParaRPr lang="en-GB" sz="2400" b="1" dirty="0">
              <a:solidFill>
                <a:schemeClr val="accent1"/>
              </a:solidFill>
              <a:latin typeface="Arial" pitchFamily="34" charset="0"/>
              <a:cs typeface="Arial" pitchFamily="34" charset="0"/>
            </a:endParaRPr>
          </a:p>
        </p:txBody>
      </p:sp>
      <p:sp>
        <p:nvSpPr>
          <p:cNvPr id="16" name="11 CuadroTexto">
            <a:hlinkClick r:id="rId9" action="ppaction://hlinksldjump"/>
          </p:cNvPr>
          <p:cNvSpPr txBox="1"/>
          <p:nvPr/>
        </p:nvSpPr>
        <p:spPr>
          <a:xfrm>
            <a:off x="6444208" y="2924944"/>
            <a:ext cx="1914872" cy="830997"/>
          </a:xfrm>
          <a:prstGeom prst="rect">
            <a:avLst/>
          </a:prstGeom>
          <a:noFill/>
        </p:spPr>
        <p:txBody>
          <a:bodyPr wrap="square" rtlCol="0">
            <a:spAutoFit/>
          </a:bodyPr>
          <a:lstStyle/>
          <a:p>
            <a:pPr algn="ctr"/>
            <a:r>
              <a:rPr lang="ca-ES" sz="2400" b="1" dirty="0" smtClean="0">
                <a:solidFill>
                  <a:schemeClr val="accent1"/>
                </a:solidFill>
                <a:latin typeface="Arial" pitchFamily="34" charset="0"/>
                <a:cs typeface="Arial" pitchFamily="34" charset="0"/>
              </a:rPr>
              <a:t>Access to </a:t>
            </a:r>
            <a:r>
              <a:rPr lang="ca-ES" sz="2400" b="1" dirty="0" err="1" smtClean="0">
                <a:solidFill>
                  <a:schemeClr val="accent1"/>
                </a:solidFill>
                <a:latin typeface="Arial" pitchFamily="34" charset="0"/>
                <a:cs typeface="Arial" pitchFamily="34" charset="0"/>
              </a:rPr>
              <a:t>finance</a:t>
            </a:r>
            <a:endParaRPr lang="ca-ES" sz="2400" b="1" dirty="0" smtClean="0">
              <a:solidFill>
                <a:schemeClr val="accent1"/>
              </a:solidFill>
              <a:latin typeface="Arial" pitchFamily="34" charset="0"/>
              <a:cs typeface="Arial" pitchFamily="34" charset="0"/>
            </a:endParaRPr>
          </a:p>
        </p:txBody>
      </p:sp>
      <p:sp>
        <p:nvSpPr>
          <p:cNvPr id="17" name="12 CuadroTexto">
            <a:hlinkClick r:id="rId10" action="ppaction://hlinksldjump"/>
          </p:cNvPr>
          <p:cNvSpPr txBox="1"/>
          <p:nvPr/>
        </p:nvSpPr>
        <p:spPr>
          <a:xfrm>
            <a:off x="1331640" y="1484784"/>
            <a:ext cx="2592288" cy="830997"/>
          </a:xfrm>
          <a:prstGeom prst="rect">
            <a:avLst/>
          </a:prstGeom>
          <a:noFill/>
        </p:spPr>
        <p:txBody>
          <a:bodyPr wrap="square" rtlCol="0">
            <a:spAutoFit/>
          </a:bodyPr>
          <a:lstStyle/>
          <a:p>
            <a:pPr algn="ctr"/>
            <a:r>
              <a:rPr lang="ca-ES" sz="2400" b="1" dirty="0" err="1" smtClean="0">
                <a:solidFill>
                  <a:schemeClr val="accent1"/>
                </a:solidFill>
                <a:latin typeface="Arial" pitchFamily="34" charset="0"/>
                <a:cs typeface="Arial" pitchFamily="34" charset="0"/>
              </a:rPr>
              <a:t>Research</a:t>
            </a:r>
            <a:r>
              <a:rPr lang="ca-ES" sz="2400" b="1" dirty="0" smtClean="0">
                <a:solidFill>
                  <a:schemeClr val="accent1"/>
                </a:solidFill>
                <a:latin typeface="Arial" pitchFamily="34" charset="0"/>
                <a:cs typeface="Arial" pitchFamily="34" charset="0"/>
              </a:rPr>
              <a:t> and </a:t>
            </a:r>
            <a:r>
              <a:rPr lang="ca-ES" sz="2400" b="1" dirty="0" err="1" smtClean="0">
                <a:solidFill>
                  <a:schemeClr val="accent1"/>
                </a:solidFill>
                <a:latin typeface="Arial" pitchFamily="34" charset="0"/>
                <a:cs typeface="Arial" pitchFamily="34" charset="0"/>
              </a:rPr>
              <a:t>market</a:t>
            </a:r>
            <a:endParaRPr lang="ca-ES" sz="2400" b="1" dirty="0" smtClean="0">
              <a:solidFill>
                <a:schemeClr val="accent1"/>
              </a:solidFill>
              <a:latin typeface="Arial" pitchFamily="34" charset="0"/>
              <a:cs typeface="Arial" pitchFamily="34" charset="0"/>
            </a:endParaRPr>
          </a:p>
        </p:txBody>
      </p:sp>
      <p:sp>
        <p:nvSpPr>
          <p:cNvPr id="18" name="13 CuadroTexto">
            <a:hlinkClick r:id="rId11" action="ppaction://hlinksldjump"/>
          </p:cNvPr>
          <p:cNvSpPr txBox="1"/>
          <p:nvPr/>
        </p:nvSpPr>
        <p:spPr>
          <a:xfrm>
            <a:off x="3851920" y="1340768"/>
            <a:ext cx="2058888" cy="461665"/>
          </a:xfrm>
          <a:prstGeom prst="rect">
            <a:avLst/>
          </a:prstGeom>
          <a:noFill/>
        </p:spPr>
        <p:txBody>
          <a:bodyPr wrap="square" rtlCol="0">
            <a:spAutoFit/>
          </a:bodyPr>
          <a:lstStyle/>
          <a:p>
            <a:pPr algn="ctr"/>
            <a:r>
              <a:rPr lang="ca-ES" sz="2400" b="1" dirty="0" smtClean="0">
                <a:solidFill>
                  <a:schemeClr val="accent1"/>
                </a:solidFill>
                <a:latin typeface="Arial" pitchFamily="34" charset="0"/>
                <a:cs typeface="Arial" pitchFamily="34" charset="0"/>
              </a:rPr>
              <a:t>International</a:t>
            </a:r>
          </a:p>
        </p:txBody>
      </p:sp>
      <p:sp>
        <p:nvSpPr>
          <p:cNvPr id="19" name="14 CuadroTexto">
            <a:hlinkClick r:id="rId11" action="ppaction://hlinksldjump"/>
          </p:cNvPr>
          <p:cNvSpPr txBox="1"/>
          <p:nvPr/>
        </p:nvSpPr>
        <p:spPr>
          <a:xfrm>
            <a:off x="5796136" y="1988840"/>
            <a:ext cx="1914872" cy="461665"/>
          </a:xfrm>
          <a:prstGeom prst="rect">
            <a:avLst/>
          </a:prstGeom>
          <a:noFill/>
        </p:spPr>
        <p:txBody>
          <a:bodyPr wrap="square" rtlCol="0">
            <a:spAutoFit/>
          </a:bodyPr>
          <a:lstStyle/>
          <a:p>
            <a:pPr algn="ctr"/>
            <a:r>
              <a:rPr lang="ca-ES" sz="2400" b="1" dirty="0" err="1" smtClean="0">
                <a:solidFill>
                  <a:schemeClr val="accent1"/>
                </a:solidFill>
                <a:latin typeface="Arial" pitchFamily="34" charset="0"/>
                <a:cs typeface="Arial" pitchFamily="34" charset="0"/>
              </a:rPr>
              <a:t>Networking</a:t>
            </a:r>
            <a:endParaRPr lang="ca-ES" sz="2400" b="1" dirty="0" smtClean="0">
              <a:solidFill>
                <a:schemeClr val="accent1"/>
              </a:solidFill>
              <a:latin typeface="Arial" pitchFamily="34" charset="0"/>
              <a:cs typeface="Arial" pitchFamily="34" charset="0"/>
            </a:endParaRPr>
          </a:p>
        </p:txBody>
      </p:sp>
      <p:sp>
        <p:nvSpPr>
          <p:cNvPr id="21" name="20 Triángulo isósceles"/>
          <p:cNvSpPr/>
          <p:nvPr/>
        </p:nvSpPr>
        <p:spPr>
          <a:xfrm rot="5400000">
            <a:off x="1959848" y="6535276"/>
            <a:ext cx="144016" cy="1241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1 Título"/>
          <p:cNvSpPr txBox="1">
            <a:spLocks/>
          </p:cNvSpPr>
          <p:nvPr/>
        </p:nvSpPr>
        <p:spPr>
          <a:xfrm>
            <a:off x="2123728" y="6453336"/>
            <a:ext cx="1008112" cy="28803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1200" dirty="0" smtClean="0"/>
              <a:t>5 </a:t>
            </a:r>
            <a:r>
              <a:rPr lang="es-ES" sz="1200" dirty="0" err="1" smtClean="0"/>
              <a:t>advantages</a:t>
            </a:r>
            <a:endParaRPr lang="es-ES" sz="1200" dirty="0"/>
          </a:p>
        </p:txBody>
      </p:sp>
      <p:sp>
        <p:nvSpPr>
          <p:cNvPr id="23" name="24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1 Título">
            <a:hlinkClick r:id="rId12" action="ppaction://hlinksldjump"/>
          </p:cNvPr>
          <p:cNvSpPr txBox="1">
            <a:spLocks/>
          </p:cNvSpPr>
          <p:nvPr/>
        </p:nvSpPr>
        <p:spPr>
          <a:xfrm>
            <a:off x="595792" y="6453336"/>
            <a:ext cx="1383920" cy="288032"/>
          </a:xfrm>
          <a:prstGeom prst="rect">
            <a:avLst/>
          </a:prstGeom>
          <a:noFill/>
        </p:spPr>
        <p:txBody>
          <a:bodyPr/>
          <a:lstStyle/>
          <a:p>
            <a:pPr lvl="0">
              <a:spcBef>
                <a:spcPct val="0"/>
              </a:spcBef>
              <a:defRPr/>
            </a:pPr>
            <a:r>
              <a:rPr lang="es-ES" sz="1200" dirty="0" smtClean="0">
                <a:solidFill>
                  <a:schemeClr val="bg1"/>
                </a:solidFill>
              </a:rPr>
              <a:t>2012, </a:t>
            </a:r>
            <a:r>
              <a:rPr lang="es-ES" sz="1200" dirty="0" err="1" smtClean="0">
                <a:solidFill>
                  <a:schemeClr val="bg1"/>
                </a:solidFill>
              </a:rPr>
              <a:t>join</a:t>
            </a:r>
            <a:r>
              <a:rPr lang="es-ES" sz="1200" dirty="0" smtClean="0">
                <a:solidFill>
                  <a:schemeClr val="bg1"/>
                </a:solidFill>
              </a:rPr>
              <a:t> </a:t>
            </a:r>
            <a:r>
              <a:rPr lang="es-ES" sz="1200" dirty="0" err="1" smtClean="0">
                <a:solidFill>
                  <a:schemeClr val="bg1"/>
                </a:solidFill>
              </a:rPr>
              <a:t>the</a:t>
            </a:r>
            <a:r>
              <a:rPr lang="es-ES" sz="1200" dirty="0" smtClean="0">
                <a:solidFill>
                  <a:schemeClr val="bg1"/>
                </a:solidFill>
              </a:rPr>
              <a:t> PCB</a:t>
            </a:r>
            <a:endParaRPr lang="es-ES" sz="1200" dirty="0">
              <a:solidFill>
                <a:schemeClr val="bg1"/>
              </a:solidFill>
            </a:endParaRPr>
          </a:p>
        </p:txBody>
      </p:sp>
    </p:spTree>
    <p:extLst>
      <p:ext uri="{BB962C8B-B14F-4D97-AF65-F5344CB8AC3E}">
        <p14:creationId xmlns:p14="http://schemas.microsoft.com/office/powerpoint/2010/main" val="2221070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19 Imagen" descr="m1.jpg"/>
          <p:cNvPicPr>
            <a:picLocks noChangeAspect="1"/>
          </p:cNvPicPr>
          <p:nvPr/>
        </p:nvPicPr>
        <p:blipFill>
          <a:blip r:embed="rId6" cstate="print"/>
          <a:stretch>
            <a:fillRect/>
          </a:stretch>
        </p:blipFill>
        <p:spPr>
          <a:xfrm>
            <a:off x="755576" y="1628800"/>
            <a:ext cx="8000885" cy="3996543"/>
          </a:xfrm>
          <a:prstGeom prst="rect">
            <a:avLst/>
          </a:prstGeom>
        </p:spPr>
      </p:pic>
      <p:pic>
        <p:nvPicPr>
          <p:cNvPr id="11" name="25 Imagen" descr="m2.jpg"/>
          <p:cNvPicPr>
            <a:picLocks noChangeAspect="1"/>
          </p:cNvPicPr>
          <p:nvPr/>
        </p:nvPicPr>
        <p:blipFill>
          <a:blip r:embed="rId7" cstate="print"/>
          <a:stretch>
            <a:fillRect/>
          </a:stretch>
        </p:blipFill>
        <p:spPr>
          <a:xfrm>
            <a:off x="755576" y="1628800"/>
            <a:ext cx="8000885" cy="3996543"/>
          </a:xfrm>
          <a:prstGeom prst="rect">
            <a:avLst/>
          </a:prstGeom>
        </p:spPr>
      </p:pic>
      <p:pic>
        <p:nvPicPr>
          <p:cNvPr id="14" name="24 Imagen" descr="m3.jpg"/>
          <p:cNvPicPr>
            <a:picLocks noChangeAspect="1"/>
          </p:cNvPicPr>
          <p:nvPr/>
        </p:nvPicPr>
        <p:blipFill>
          <a:blip r:embed="rId8" cstate="print"/>
          <a:stretch>
            <a:fillRect/>
          </a:stretch>
        </p:blipFill>
        <p:spPr>
          <a:xfrm>
            <a:off x="755576" y="1628800"/>
            <a:ext cx="8000885" cy="3996543"/>
          </a:xfrm>
          <a:prstGeom prst="rect">
            <a:avLst/>
          </a:prstGeom>
        </p:spPr>
      </p:pic>
      <p:sp>
        <p:nvSpPr>
          <p:cNvPr id="15" name="1 Título"/>
          <p:cNvSpPr txBox="1">
            <a:spLocks/>
          </p:cNvSpPr>
          <p:nvPr/>
        </p:nvSpPr>
        <p:spPr>
          <a:xfrm>
            <a:off x="35496" y="620688"/>
            <a:ext cx="7124328"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lumMod val="50000"/>
                  </a:schemeClr>
                </a:solidFill>
                <a:latin typeface="Trebuchet MS" pitchFamily="34" charset="0"/>
                <a:cs typeface="Arial" pitchFamily="34" charset="0"/>
              </a:rPr>
              <a:t>PCB: </a:t>
            </a:r>
            <a:r>
              <a:rPr lang="es-ES" sz="3200" b="1" dirty="0" err="1" smtClean="0">
                <a:solidFill>
                  <a:schemeClr val="bg1">
                    <a:lumMod val="50000"/>
                  </a:schemeClr>
                </a:solidFill>
                <a:latin typeface="Trebuchet MS" pitchFamily="34" charset="0"/>
                <a:cs typeface="Arial" pitchFamily="34" charset="0"/>
              </a:rPr>
              <a:t>Location</a:t>
            </a:r>
            <a:r>
              <a:rPr lang="es-ES" sz="3200" b="1" dirty="0" smtClean="0">
                <a:solidFill>
                  <a:schemeClr val="bg1">
                    <a:lumMod val="50000"/>
                  </a:schemeClr>
                </a:solidFill>
                <a:latin typeface="Trebuchet MS" pitchFamily="34" charset="0"/>
                <a:cs typeface="Arial" pitchFamily="34" charset="0"/>
              </a:rPr>
              <a:t> and </a:t>
            </a:r>
            <a:r>
              <a:rPr lang="es-ES" sz="3200" b="1" dirty="0" err="1" smtClean="0">
                <a:solidFill>
                  <a:schemeClr val="bg1">
                    <a:lumMod val="50000"/>
                  </a:schemeClr>
                </a:solidFill>
                <a:latin typeface="Trebuchet MS" pitchFamily="34" charset="0"/>
                <a:cs typeface="Arial" pitchFamily="34" charset="0"/>
              </a:rPr>
              <a:t>environment</a:t>
            </a:r>
            <a:endParaRPr lang="es-ES" sz="3200" b="1" dirty="0">
              <a:solidFill>
                <a:schemeClr val="bg1">
                  <a:lumMod val="50000"/>
                </a:schemeClr>
              </a:solidFill>
              <a:latin typeface="Trebuchet MS" pitchFamily="34" charset="0"/>
              <a:cs typeface="Arial" pitchFamily="34" charset="0"/>
            </a:endParaRPr>
          </a:p>
        </p:txBody>
      </p:sp>
      <p:sp>
        <p:nvSpPr>
          <p:cNvPr id="17" name="13 Triángulo isósceles">
            <a:hlinkClick r:id="rId9" action="ppaction://hlinksldjump"/>
          </p:cNvPr>
          <p:cNvSpPr/>
          <p:nvPr/>
        </p:nvSpPr>
        <p:spPr>
          <a:xfrm rot="16200000">
            <a:off x="8723633" y="5830095"/>
            <a:ext cx="360040" cy="3103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18" name="23 Imagen" descr="m4.jpg"/>
          <p:cNvPicPr>
            <a:picLocks noChangeAspect="1"/>
          </p:cNvPicPr>
          <p:nvPr/>
        </p:nvPicPr>
        <p:blipFill>
          <a:blip r:embed="rId10" cstate="print"/>
          <a:stretch>
            <a:fillRect/>
          </a:stretch>
        </p:blipFill>
        <p:spPr>
          <a:xfrm>
            <a:off x="755576" y="1628800"/>
            <a:ext cx="8000885" cy="3996543"/>
          </a:xfrm>
          <a:prstGeom prst="rect">
            <a:avLst/>
          </a:prstGeom>
        </p:spPr>
      </p:pic>
      <p:pic>
        <p:nvPicPr>
          <p:cNvPr id="19" name="22 Imagen" descr="m5.jpg"/>
          <p:cNvPicPr>
            <a:picLocks noChangeAspect="1"/>
          </p:cNvPicPr>
          <p:nvPr/>
        </p:nvPicPr>
        <p:blipFill>
          <a:blip r:embed="rId11" cstate="print"/>
          <a:stretch>
            <a:fillRect/>
          </a:stretch>
        </p:blipFill>
        <p:spPr>
          <a:xfrm>
            <a:off x="755576" y="1654163"/>
            <a:ext cx="8000885" cy="3945817"/>
          </a:xfrm>
          <a:prstGeom prst="rect">
            <a:avLst/>
          </a:prstGeom>
        </p:spPr>
      </p:pic>
      <p:pic>
        <p:nvPicPr>
          <p:cNvPr id="20" name="21 Imagen" descr="m6.jpg"/>
          <p:cNvPicPr>
            <a:picLocks noChangeAspect="1"/>
          </p:cNvPicPr>
          <p:nvPr/>
        </p:nvPicPr>
        <p:blipFill>
          <a:blip r:embed="rId12" cstate="print"/>
          <a:stretch>
            <a:fillRect/>
          </a:stretch>
        </p:blipFill>
        <p:spPr>
          <a:xfrm>
            <a:off x="755576" y="1628800"/>
            <a:ext cx="8000885" cy="3996543"/>
          </a:xfrm>
          <a:prstGeom prst="rect">
            <a:avLst/>
          </a:prstGeom>
        </p:spPr>
      </p:pic>
      <p:pic>
        <p:nvPicPr>
          <p:cNvPr id="21" name="20 Imagen" descr="m7.jpg"/>
          <p:cNvPicPr>
            <a:picLocks noChangeAspect="1"/>
          </p:cNvPicPr>
          <p:nvPr/>
        </p:nvPicPr>
        <p:blipFill>
          <a:blip r:embed="rId13" cstate="print"/>
          <a:stretch>
            <a:fillRect/>
          </a:stretch>
        </p:blipFill>
        <p:spPr>
          <a:xfrm>
            <a:off x="756264" y="1628800"/>
            <a:ext cx="7999509" cy="3996542"/>
          </a:xfrm>
          <a:prstGeom prst="rect">
            <a:avLst/>
          </a:prstGeom>
        </p:spPr>
      </p:pic>
      <p:pic>
        <p:nvPicPr>
          <p:cNvPr id="22" name="Picture 3"/>
          <p:cNvPicPr>
            <a:picLocks noChangeAspect="1" noChangeArrowheads="1"/>
          </p:cNvPicPr>
          <p:nvPr/>
        </p:nvPicPr>
        <p:blipFill>
          <a:blip r:embed="rId14" cstate="print"/>
          <a:stretch>
            <a:fillRect/>
          </a:stretch>
        </p:blipFill>
        <p:spPr bwMode="auto">
          <a:xfrm rot="351138">
            <a:off x="7124814" y="1181071"/>
            <a:ext cx="2226582" cy="908075"/>
          </a:xfrm>
          <a:prstGeom prst="rect">
            <a:avLst/>
          </a:prstGeom>
          <a:noFill/>
          <a:ln w="9525">
            <a:noFill/>
            <a:miter lim="800000"/>
            <a:headEnd/>
            <a:tailEnd/>
          </a:ln>
        </p:spPr>
      </p:pic>
      <p:sp>
        <p:nvSpPr>
          <p:cNvPr id="25" name="28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32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Picture 12" descr="Nou CAmp.jpg"/>
          <p:cNvPicPr>
            <a:picLocks noChangeAspect="1"/>
          </p:cNvPicPr>
          <p:nvPr/>
        </p:nvPicPr>
        <p:blipFill rotWithShape="1">
          <a:blip r:embed="rId15">
            <a:extLst>
              <a:ext uri="{28A0092B-C50C-407E-A947-70E740481C1C}">
                <a14:useLocalDpi xmlns:a14="http://schemas.microsoft.com/office/drawing/2010/main" val="0"/>
              </a:ext>
            </a:extLst>
          </a:blip>
          <a:srcRect l="778" r="-778"/>
          <a:stretch/>
        </p:blipFill>
        <p:spPr bwMode="auto">
          <a:xfrm>
            <a:off x="4622344" y="3933056"/>
            <a:ext cx="1934369"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Effect transition="in" filter="fade">
                                      <p:cBhvr>
                                        <p:cTn id="40" dur="1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251520" y="404665"/>
            <a:ext cx="6692280" cy="720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b="1" dirty="0" smtClean="0">
                <a:solidFill>
                  <a:schemeClr val="bg1">
                    <a:lumMod val="50000"/>
                  </a:schemeClr>
                </a:solidFill>
                <a:latin typeface="Trebuchet MS" pitchFamily="34" charset="0"/>
                <a:cs typeface="Arial" pitchFamily="34" charset="0"/>
              </a:rPr>
              <a:t>PCB: Research and Market</a:t>
            </a:r>
            <a:endParaRPr lang="es-ES" sz="3200" b="1" dirty="0">
              <a:solidFill>
                <a:schemeClr val="bg1">
                  <a:lumMod val="50000"/>
                </a:schemeClr>
              </a:solidFill>
              <a:latin typeface="Trebuchet MS" pitchFamily="34" charset="0"/>
              <a:cs typeface="Arial" pitchFamily="34" charset="0"/>
            </a:endParaRPr>
          </a:p>
        </p:txBody>
      </p:sp>
      <p:pic>
        <p:nvPicPr>
          <p:cNvPr id="14" name="12 Imagen" descr="innovacio.gif"/>
          <p:cNvPicPr>
            <a:picLocks noChangeAspect="1"/>
          </p:cNvPicPr>
          <p:nvPr/>
        </p:nvPicPr>
        <p:blipFill>
          <a:blip r:embed="rId6" cstate="print"/>
          <a:stretch>
            <a:fillRect/>
          </a:stretch>
        </p:blipFill>
        <p:spPr>
          <a:xfrm>
            <a:off x="539554" y="1417527"/>
            <a:ext cx="8500576" cy="4345309"/>
          </a:xfrm>
          <a:prstGeom prst="rect">
            <a:avLst/>
          </a:prstGeom>
        </p:spPr>
      </p:pic>
      <p:sp>
        <p:nvSpPr>
          <p:cNvPr id="15" name="14 Triángulo isósceles">
            <a:hlinkClick r:id="rId7" action="ppaction://hlinksldjump"/>
          </p:cNvPr>
          <p:cNvSpPr/>
          <p:nvPr/>
        </p:nvSpPr>
        <p:spPr>
          <a:xfrm rot="16200000">
            <a:off x="8723633" y="5830095"/>
            <a:ext cx="360040" cy="3103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6" name="16 Rectángulo">
            <a:hlinkClick r:id="" action="ppaction://noaction"/>
          </p:cNvPr>
          <p:cNvSpPr/>
          <p:nvPr/>
        </p:nvSpPr>
        <p:spPr>
          <a:xfrm rot="10800000">
            <a:off x="5796136" y="3284984"/>
            <a:ext cx="2664296" cy="936104"/>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8 Rectángulo">
            <a:hlinkClick r:id="rId8" action="ppaction://hlinksldjump"/>
          </p:cNvPr>
          <p:cNvSpPr/>
          <p:nvPr/>
        </p:nvSpPr>
        <p:spPr>
          <a:xfrm rot="20987941">
            <a:off x="1299981" y="3994649"/>
            <a:ext cx="2745223" cy="864096"/>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9 Rectángulo">
            <a:hlinkClick r:id="rId9" action="ppaction://hlinksldjump"/>
          </p:cNvPr>
          <p:cNvSpPr/>
          <p:nvPr/>
        </p:nvSpPr>
        <p:spPr>
          <a:xfrm>
            <a:off x="827584" y="1844824"/>
            <a:ext cx="3384376" cy="1008112"/>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25 Rectángulo">
            <a:hlinkClick r:id="rId10" action="ppaction://hlinksldjump"/>
          </p:cNvPr>
          <p:cNvSpPr/>
          <p:nvPr/>
        </p:nvSpPr>
        <p:spPr>
          <a:xfrm>
            <a:off x="4139952" y="2924944"/>
            <a:ext cx="1440160" cy="136815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26 Rectángulo">
            <a:hlinkClick r:id="" action="ppaction://noaction"/>
          </p:cNvPr>
          <p:cNvSpPr/>
          <p:nvPr/>
        </p:nvSpPr>
        <p:spPr>
          <a:xfrm>
            <a:off x="5508104" y="2204864"/>
            <a:ext cx="3456384" cy="936104"/>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34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37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38 Rectángulo">
            <a:hlinkClick r:id="" action="ppaction://noaction"/>
          </p:cNvPr>
          <p:cNvSpPr/>
          <p:nvPr/>
        </p:nvSpPr>
        <p:spPr>
          <a:xfrm>
            <a:off x="539552" y="2924944"/>
            <a:ext cx="3384376" cy="1008112"/>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92758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907464" y="764705"/>
            <a:ext cx="6692280" cy="720079"/>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z="3200" b="1" dirty="0" smtClean="0">
                <a:solidFill>
                  <a:schemeClr val="bg1">
                    <a:lumMod val="50000"/>
                  </a:schemeClr>
                </a:solidFill>
                <a:latin typeface="Trebuchet MS" pitchFamily="34" charset="0"/>
                <a:ea typeface="+mj-ea"/>
                <a:cs typeface="Arial" pitchFamily="34" charset="0"/>
              </a:rPr>
              <a:t>PCB: </a:t>
            </a:r>
            <a:r>
              <a:rPr kumimoji="0" lang="ca-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rPr>
              <a:t>International</a:t>
            </a:r>
            <a:endParaRPr kumimoji="0" lang="es-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endParaRPr>
          </a:p>
        </p:txBody>
      </p:sp>
      <p:sp>
        <p:nvSpPr>
          <p:cNvPr id="14" name="14 Triángulo isósceles">
            <a:hlinkClick r:id="rId6" action="ppaction://hlinksldjump"/>
          </p:cNvPr>
          <p:cNvSpPr/>
          <p:nvPr/>
        </p:nvSpPr>
        <p:spPr>
          <a:xfrm rot="16200000">
            <a:off x="8723633" y="5830095"/>
            <a:ext cx="360040" cy="3103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Trebuchet MS" pitchFamily="34" charset="0"/>
            </a:endParaRPr>
          </a:p>
        </p:txBody>
      </p:sp>
      <p:sp>
        <p:nvSpPr>
          <p:cNvPr id="15" name="15 Rectángulo">
            <a:hlinkClick r:id="rId7" action="ppaction://hlinksldjump"/>
          </p:cNvPr>
          <p:cNvSpPr/>
          <p:nvPr/>
        </p:nvSpPr>
        <p:spPr>
          <a:xfrm>
            <a:off x="1331640" y="3284984"/>
            <a:ext cx="4104456" cy="360040"/>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16" name="16 Rectángulo">
            <a:hlinkClick r:id="rId8" action="ppaction://hlinksldjump"/>
          </p:cNvPr>
          <p:cNvSpPr/>
          <p:nvPr/>
        </p:nvSpPr>
        <p:spPr>
          <a:xfrm>
            <a:off x="1259632" y="1844824"/>
            <a:ext cx="6192688" cy="432048"/>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19" name="22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1" name="1 Título">
            <a:hlinkClick r:id="rId6" action="ppaction://hlinksldjump"/>
          </p:cNvPr>
          <p:cNvSpPr txBox="1">
            <a:spLocks/>
          </p:cNvSpPr>
          <p:nvPr/>
        </p:nvSpPr>
        <p:spPr>
          <a:xfrm>
            <a:off x="2123728" y="6453336"/>
            <a:ext cx="1008112" cy="28803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1200" dirty="0" smtClean="0">
                <a:solidFill>
                  <a:schemeClr val="bg1"/>
                </a:solidFill>
                <a:latin typeface="Trebuchet MS" pitchFamily="34" charset="0"/>
              </a:rPr>
              <a:t>5 </a:t>
            </a:r>
            <a:r>
              <a:rPr lang="es-ES" sz="1200" dirty="0" err="1" smtClean="0">
                <a:solidFill>
                  <a:schemeClr val="bg1"/>
                </a:solidFill>
                <a:latin typeface="Trebuchet MS" pitchFamily="34" charset="0"/>
              </a:rPr>
              <a:t>advatages</a:t>
            </a:r>
            <a:endParaRPr lang="es-ES" sz="1200" dirty="0">
              <a:solidFill>
                <a:schemeClr val="bg1"/>
              </a:solidFill>
              <a:latin typeface="Trebuchet MS" pitchFamily="34" charset="0"/>
            </a:endParaRPr>
          </a:p>
        </p:txBody>
      </p:sp>
      <p:sp>
        <p:nvSpPr>
          <p:cNvPr id="22" name="25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3" name="2 Subtítulo"/>
          <p:cNvSpPr txBox="1">
            <a:spLocks/>
          </p:cNvSpPr>
          <p:nvPr/>
        </p:nvSpPr>
        <p:spPr>
          <a:xfrm>
            <a:off x="899592" y="1772816"/>
            <a:ext cx="7992888" cy="3384376"/>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International networks and agreements</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20% of the PCB population is foreign</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Access to international opinion leaders</a:t>
            </a:r>
          </a:p>
          <a:p>
            <a:pPr marL="457200" indent="-457200">
              <a:spcBef>
                <a:spcPct val="20000"/>
              </a:spcBef>
              <a:buClr>
                <a:srgbClr val="EE0000"/>
              </a:buClr>
              <a:buSzPct val="125000"/>
              <a:buFont typeface="Arial" pitchFamily="34" charset="0"/>
              <a:buChar char="•"/>
            </a:pPr>
            <a:r>
              <a:rPr lang="en-US" sz="2600" dirty="0" smtClean="0">
                <a:latin typeface="Trebuchet MS" pitchFamily="34" charset="0"/>
                <a:cs typeface="Arial" pitchFamily="34" charset="0"/>
              </a:rPr>
              <a:t>Barcelona </a:t>
            </a:r>
            <a:r>
              <a:rPr lang="en-US" sz="2600" dirty="0">
                <a:latin typeface="Trebuchet MS" pitchFamily="34" charset="0"/>
                <a:cs typeface="Arial" pitchFamily="34" charset="0"/>
              </a:rPr>
              <a:t>Business Ready</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Participation in international conferences</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Collaboration with internationalization agents:</a:t>
            </a:r>
            <a:endParaRPr lang="ca-ES" sz="2600" dirty="0">
              <a:latin typeface="Trebuchet MS" pitchFamily="34" charset="0"/>
              <a:cs typeface="Arial" pitchFamily="34" charset="0"/>
            </a:endParaRPr>
          </a:p>
        </p:txBody>
      </p:sp>
      <p:sp>
        <p:nvSpPr>
          <p:cNvPr id="24" name="18 Rectángulo"/>
          <p:cNvSpPr/>
          <p:nvPr/>
        </p:nvSpPr>
        <p:spPr>
          <a:xfrm>
            <a:off x="1115616" y="4865683"/>
            <a:ext cx="727280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pic>
        <p:nvPicPr>
          <p:cNvPr id="25" name="Picture 2" descr="C:\Documents and Settings\dportales\Escritorio\logos_xarxes.gif"/>
          <p:cNvPicPr>
            <a:picLocks noChangeAspect="1" noChangeArrowheads="1"/>
          </p:cNvPicPr>
          <p:nvPr/>
        </p:nvPicPr>
        <p:blipFill>
          <a:blip r:embed="rId9" cstate="print"/>
          <a:stretch>
            <a:fillRect/>
          </a:stretch>
        </p:blipFill>
        <p:spPr bwMode="auto">
          <a:xfrm>
            <a:off x="1231579" y="4941168"/>
            <a:ext cx="7048625" cy="428571"/>
          </a:xfrm>
          <a:prstGeom prst="rect">
            <a:avLst/>
          </a:prstGeom>
          <a:noFill/>
        </p:spPr>
      </p:pic>
    </p:spTree>
    <p:extLst>
      <p:ext uri="{BB962C8B-B14F-4D97-AF65-F5344CB8AC3E}">
        <p14:creationId xmlns:p14="http://schemas.microsoft.com/office/powerpoint/2010/main" val="837520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1030466" y="692487"/>
            <a:ext cx="6692280" cy="720079"/>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z="3200" b="1" dirty="0" smtClean="0">
                <a:solidFill>
                  <a:schemeClr val="bg1">
                    <a:lumMod val="50000"/>
                  </a:schemeClr>
                </a:solidFill>
                <a:latin typeface="Trebuchet MS" pitchFamily="34" charset="0"/>
                <a:ea typeface="+mj-ea"/>
                <a:cs typeface="Arial" pitchFamily="34" charset="0"/>
              </a:rPr>
              <a:t>PCB: </a:t>
            </a:r>
            <a:r>
              <a:rPr kumimoji="0" lang="ca-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rPr>
              <a:t>Networking</a:t>
            </a:r>
            <a:endParaRPr kumimoji="0" lang="es-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endParaRPr>
          </a:p>
        </p:txBody>
      </p:sp>
      <p:sp>
        <p:nvSpPr>
          <p:cNvPr id="14" name="13 Triángulo isósceles">
            <a:hlinkClick r:id="rId6" action="ppaction://hlinksldjump"/>
          </p:cNvPr>
          <p:cNvSpPr/>
          <p:nvPr/>
        </p:nvSpPr>
        <p:spPr>
          <a:xfrm rot="16200000">
            <a:off x="8723633" y="5830095"/>
            <a:ext cx="360040" cy="3103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Trebuchet MS" pitchFamily="34" charset="0"/>
            </a:endParaRPr>
          </a:p>
        </p:txBody>
      </p:sp>
      <p:sp>
        <p:nvSpPr>
          <p:cNvPr id="15" name="14 Rectángulo">
            <a:hlinkClick r:id="rId7" action="ppaction://hlinksldjump"/>
          </p:cNvPr>
          <p:cNvSpPr/>
          <p:nvPr/>
        </p:nvSpPr>
        <p:spPr>
          <a:xfrm>
            <a:off x="1475656" y="3717032"/>
            <a:ext cx="4320480" cy="504056"/>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18" name="20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0" name="1 Título">
            <a:hlinkClick r:id="rId6" action="ppaction://hlinksldjump"/>
          </p:cNvPr>
          <p:cNvSpPr txBox="1">
            <a:spLocks/>
          </p:cNvSpPr>
          <p:nvPr/>
        </p:nvSpPr>
        <p:spPr>
          <a:xfrm>
            <a:off x="2123728" y="6453336"/>
            <a:ext cx="1008112" cy="28803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1200" dirty="0" smtClean="0">
                <a:solidFill>
                  <a:schemeClr val="bg1"/>
                </a:solidFill>
                <a:latin typeface="Trebuchet MS" pitchFamily="34" charset="0"/>
              </a:rPr>
              <a:t>5 </a:t>
            </a:r>
            <a:r>
              <a:rPr lang="es-ES" sz="1200" dirty="0" err="1" smtClean="0">
                <a:solidFill>
                  <a:schemeClr val="bg1"/>
                </a:solidFill>
                <a:latin typeface="Trebuchet MS" pitchFamily="34" charset="0"/>
              </a:rPr>
              <a:t>advantages</a:t>
            </a:r>
            <a:endParaRPr lang="es-ES" sz="1200" dirty="0">
              <a:solidFill>
                <a:schemeClr val="bg1"/>
              </a:solidFill>
              <a:latin typeface="Trebuchet MS" pitchFamily="34" charset="0"/>
            </a:endParaRPr>
          </a:p>
        </p:txBody>
      </p:sp>
      <p:sp>
        <p:nvSpPr>
          <p:cNvPr id="21" name="23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2" name="2 Subtítulo"/>
          <p:cNvSpPr txBox="1">
            <a:spLocks/>
          </p:cNvSpPr>
          <p:nvPr/>
        </p:nvSpPr>
        <p:spPr>
          <a:xfrm>
            <a:off x="1043608" y="1412776"/>
            <a:ext cx="7704856" cy="4320480"/>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Matching with PCB Community</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International networks and agreements</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Internal/external contacts</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Conferences, fairs, workshops, debates and activities of internal and external networking</a:t>
            </a:r>
          </a:p>
          <a:p>
            <a:pPr marL="457200" indent="-457200">
              <a:spcBef>
                <a:spcPct val="20000"/>
              </a:spcBef>
              <a:buClr>
                <a:srgbClr val="EE0000"/>
              </a:buClr>
              <a:buSzPct val="125000"/>
              <a:buFont typeface="Arial" pitchFamily="34" charset="0"/>
              <a:buChar char="•"/>
            </a:pPr>
            <a:r>
              <a:rPr lang="en-US" sz="2600" dirty="0" smtClean="0">
                <a:latin typeface="Trebuchet MS" pitchFamily="34" charset="0"/>
                <a:cs typeface="Arial" pitchFamily="34" charset="0"/>
              </a:rPr>
              <a:t>Barcelona </a:t>
            </a:r>
            <a:r>
              <a:rPr lang="en-US" sz="2600" dirty="0">
                <a:latin typeface="Trebuchet MS" pitchFamily="34" charset="0"/>
                <a:cs typeface="Arial" pitchFamily="34" charset="0"/>
              </a:rPr>
              <a:t>Business Ready</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Windows to innovation</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Scientific seminars</a:t>
            </a:r>
          </a:p>
          <a:p>
            <a:pPr marL="457200" indent="-457200">
              <a:spcBef>
                <a:spcPct val="20000"/>
              </a:spcBef>
              <a:buClr>
                <a:srgbClr val="EE0000"/>
              </a:buClr>
              <a:buSzPct val="125000"/>
              <a:buFont typeface="Arial" pitchFamily="34" charset="0"/>
              <a:buChar char="•"/>
            </a:pPr>
            <a:r>
              <a:rPr lang="en-US" sz="2600" dirty="0">
                <a:latin typeface="Trebuchet MS" pitchFamily="34" charset="0"/>
                <a:cs typeface="Arial" pitchFamily="34" charset="0"/>
              </a:rPr>
              <a:t>Common areas</a:t>
            </a:r>
            <a:endParaRPr lang="ca-ES" sz="2600" dirty="0">
              <a:latin typeface="Trebuchet MS" pitchFamily="34" charset="0"/>
              <a:cs typeface="Arial" pitchFamily="34" charset="0"/>
            </a:endParaRPr>
          </a:p>
        </p:txBody>
      </p:sp>
    </p:spTree>
    <p:extLst>
      <p:ext uri="{BB962C8B-B14F-4D97-AF65-F5344CB8AC3E}">
        <p14:creationId xmlns:p14="http://schemas.microsoft.com/office/powerpoint/2010/main" val="2931082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1048072" y="764705"/>
            <a:ext cx="6692280" cy="720079"/>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z="3200" b="1" dirty="0" smtClean="0">
                <a:solidFill>
                  <a:schemeClr val="bg1">
                    <a:lumMod val="50000"/>
                  </a:schemeClr>
                </a:solidFill>
                <a:latin typeface="Trebuchet MS" pitchFamily="34" charset="0"/>
                <a:ea typeface="+mj-ea"/>
                <a:cs typeface="Arial" pitchFamily="34" charset="0"/>
              </a:rPr>
              <a:t>PCB: </a:t>
            </a:r>
            <a:r>
              <a:rPr kumimoji="0" lang="ca-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rPr>
              <a:t>Access</a:t>
            </a:r>
            <a:r>
              <a:rPr kumimoji="0" lang="ca-ES" sz="3200" b="1" i="0" u="none" strike="noStrike" kern="1200" cap="none" spc="0" normalizeH="0" noProof="0" dirty="0" smtClean="0">
                <a:ln>
                  <a:noFill/>
                </a:ln>
                <a:solidFill>
                  <a:schemeClr val="bg1">
                    <a:lumMod val="50000"/>
                  </a:schemeClr>
                </a:solidFill>
                <a:effectLst/>
                <a:uLnTx/>
                <a:uFillTx/>
                <a:latin typeface="Trebuchet MS" pitchFamily="34" charset="0"/>
                <a:ea typeface="+mj-ea"/>
                <a:cs typeface="Arial" pitchFamily="34" charset="0"/>
              </a:rPr>
              <a:t> to finance</a:t>
            </a:r>
            <a:endParaRPr kumimoji="0" lang="es-ES" sz="3200" b="1" i="0" u="none" strike="noStrike" kern="1200" cap="none" spc="0" normalizeH="0" baseline="0" noProof="0" dirty="0" smtClean="0">
              <a:ln>
                <a:noFill/>
              </a:ln>
              <a:solidFill>
                <a:schemeClr val="bg1">
                  <a:lumMod val="50000"/>
                </a:schemeClr>
              </a:solidFill>
              <a:effectLst/>
              <a:uLnTx/>
              <a:uFillTx/>
              <a:latin typeface="Trebuchet MS" pitchFamily="34" charset="0"/>
              <a:ea typeface="+mj-ea"/>
              <a:cs typeface="Arial" pitchFamily="34" charset="0"/>
            </a:endParaRPr>
          </a:p>
        </p:txBody>
      </p:sp>
      <p:sp>
        <p:nvSpPr>
          <p:cNvPr id="17" name="19 Triángulo isósceles"/>
          <p:cNvSpPr/>
          <p:nvPr/>
        </p:nvSpPr>
        <p:spPr>
          <a:xfrm rot="5400000">
            <a:off x="431913" y="6535275"/>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0" name="22 Triángulo isósceles"/>
          <p:cNvSpPr/>
          <p:nvPr/>
        </p:nvSpPr>
        <p:spPr>
          <a:xfrm rot="5400000">
            <a:off x="1969780" y="6535275"/>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1" name="2 Subtítulo"/>
          <p:cNvSpPr txBox="1">
            <a:spLocks/>
          </p:cNvSpPr>
          <p:nvPr/>
        </p:nvSpPr>
        <p:spPr>
          <a:xfrm>
            <a:off x="1187624" y="1772815"/>
            <a:ext cx="6984776" cy="3384376"/>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457200" indent="-457200">
              <a:spcBef>
                <a:spcPct val="20000"/>
              </a:spcBef>
              <a:buClr>
                <a:srgbClr val="EE0000"/>
              </a:buClr>
              <a:buSzPct val="150000"/>
              <a:buFont typeface="Arial" pitchFamily="34" charset="0"/>
              <a:buChar char="•"/>
            </a:pPr>
            <a:r>
              <a:rPr lang="en-US" sz="2800" b="1" dirty="0">
                <a:latin typeface="Trebuchet MS" pitchFamily="34" charset="0"/>
                <a:cs typeface="Arial" pitchFamily="34" charset="0"/>
              </a:rPr>
              <a:t>Public and private funding project management</a:t>
            </a:r>
          </a:p>
          <a:p>
            <a:pPr marL="457200" indent="-457200">
              <a:spcBef>
                <a:spcPct val="20000"/>
              </a:spcBef>
              <a:buClr>
                <a:srgbClr val="EE0000"/>
              </a:buClr>
              <a:buSzPct val="150000"/>
              <a:buFont typeface="Arial" pitchFamily="34" charset="0"/>
              <a:buChar char="•"/>
            </a:pPr>
            <a:r>
              <a:rPr lang="en-US" sz="2800" b="1" dirty="0">
                <a:latin typeface="Trebuchet MS" pitchFamily="34" charset="0"/>
                <a:cs typeface="Arial" pitchFamily="34" charset="0"/>
              </a:rPr>
              <a:t>Access to non dilutive funding </a:t>
            </a:r>
            <a:endParaRPr lang="en-US" sz="2800" b="1" dirty="0" smtClean="0">
              <a:latin typeface="Trebuchet MS" pitchFamily="34" charset="0"/>
              <a:cs typeface="Arial" pitchFamily="34" charset="0"/>
            </a:endParaRPr>
          </a:p>
          <a:p>
            <a:pPr marL="914400" lvl="1" indent="-457200" algn="l">
              <a:spcBef>
                <a:spcPct val="20000"/>
              </a:spcBef>
              <a:buClr>
                <a:srgbClr val="EE0000"/>
              </a:buClr>
              <a:buSzPct val="150000"/>
              <a:buFont typeface="Arial" pitchFamily="34" charset="0"/>
              <a:buChar char="•"/>
            </a:pPr>
            <a:r>
              <a:rPr lang="es-ES" sz="2800" dirty="0" err="1" smtClean="0">
                <a:solidFill>
                  <a:schemeClr val="tx1"/>
                </a:solidFill>
                <a:latin typeface="Trebuchet MS" pitchFamily="34" charset="0"/>
                <a:cs typeface="Arial" pitchFamily="34" charset="0"/>
              </a:rPr>
              <a:t>Public</a:t>
            </a:r>
            <a:r>
              <a:rPr lang="es-ES" sz="2800" dirty="0" smtClean="0">
                <a:solidFill>
                  <a:schemeClr val="tx1"/>
                </a:solidFill>
                <a:latin typeface="Trebuchet MS" pitchFamily="34" charset="0"/>
                <a:cs typeface="Arial" pitchFamily="34" charset="0"/>
              </a:rPr>
              <a:t> </a:t>
            </a:r>
            <a:r>
              <a:rPr lang="es-ES" sz="2800" dirty="0" err="1">
                <a:solidFill>
                  <a:schemeClr val="tx1"/>
                </a:solidFill>
                <a:latin typeface="Trebuchet MS" pitchFamily="34" charset="0"/>
                <a:cs typeface="Arial" pitchFamily="34" charset="0"/>
              </a:rPr>
              <a:t>funding</a:t>
            </a:r>
            <a:r>
              <a:rPr lang="es-ES" sz="2800" dirty="0">
                <a:solidFill>
                  <a:schemeClr val="tx1"/>
                </a:solidFill>
                <a:latin typeface="Trebuchet MS" pitchFamily="34" charset="0"/>
                <a:cs typeface="Arial" pitchFamily="34" charset="0"/>
              </a:rPr>
              <a:t> </a:t>
            </a:r>
            <a:endParaRPr lang="es-ES" sz="2800" dirty="0" smtClean="0">
              <a:solidFill>
                <a:schemeClr val="tx1"/>
              </a:solidFill>
              <a:latin typeface="Trebuchet MS" pitchFamily="34" charset="0"/>
              <a:cs typeface="Arial" pitchFamily="34" charset="0"/>
            </a:endParaRPr>
          </a:p>
          <a:p>
            <a:pPr marL="457200" indent="-457200">
              <a:spcBef>
                <a:spcPct val="20000"/>
              </a:spcBef>
              <a:buClr>
                <a:srgbClr val="EE0000"/>
              </a:buClr>
              <a:buSzPct val="150000"/>
              <a:buFont typeface="Arial" pitchFamily="34" charset="0"/>
              <a:buChar char="•"/>
            </a:pPr>
            <a:r>
              <a:rPr lang="en-US" sz="2800" b="1" dirty="0">
                <a:latin typeface="Trebuchet MS" pitchFamily="34" charset="0"/>
                <a:cs typeface="Arial" pitchFamily="34" charset="0"/>
              </a:rPr>
              <a:t>Access to dilutive funding</a:t>
            </a:r>
          </a:p>
          <a:p>
            <a:pPr marL="914400" lvl="1" indent="-457200" algn="l">
              <a:spcBef>
                <a:spcPct val="20000"/>
              </a:spcBef>
              <a:buClr>
                <a:srgbClr val="EE0000"/>
              </a:buClr>
              <a:buSzPct val="150000"/>
              <a:buFont typeface="Arial" pitchFamily="34" charset="0"/>
              <a:buChar char="•"/>
            </a:pPr>
            <a:r>
              <a:rPr lang="en-US" sz="2800" dirty="0">
                <a:solidFill>
                  <a:schemeClr val="tx1"/>
                </a:solidFill>
                <a:latin typeface="Trebuchet MS" pitchFamily="34" charset="0"/>
                <a:cs typeface="Arial" pitchFamily="34" charset="0"/>
              </a:rPr>
              <a:t>Venture Capital firms located  in the PCB and external</a:t>
            </a:r>
          </a:p>
          <a:p>
            <a:pPr marL="914400" lvl="1" indent="-457200" algn="l">
              <a:spcBef>
                <a:spcPct val="20000"/>
              </a:spcBef>
              <a:buClr>
                <a:srgbClr val="EE0000"/>
              </a:buClr>
              <a:buSzPct val="150000"/>
              <a:buFont typeface="Arial" pitchFamily="34" charset="0"/>
              <a:buChar char="•"/>
            </a:pPr>
            <a:r>
              <a:rPr lang="en-US" sz="2800" dirty="0">
                <a:solidFill>
                  <a:schemeClr val="tx1"/>
                </a:solidFill>
                <a:latin typeface="Trebuchet MS" pitchFamily="34" charset="0"/>
                <a:cs typeface="Arial" pitchFamily="34" charset="0"/>
              </a:rPr>
              <a:t>PCB investment</a:t>
            </a:r>
            <a:endParaRPr lang="ca-ES" sz="2800" dirty="0">
              <a:solidFill>
                <a:schemeClr val="tx1"/>
              </a:solidFill>
              <a:latin typeface="Trebuchet MS" pitchFamily="34" charset="0"/>
              <a:cs typeface="Arial" pitchFamily="34" charset="0"/>
            </a:endParaRPr>
          </a:p>
        </p:txBody>
      </p:sp>
    </p:spTree>
    <p:extLst>
      <p:ext uri="{BB962C8B-B14F-4D97-AF65-F5344CB8AC3E}">
        <p14:creationId xmlns:p14="http://schemas.microsoft.com/office/powerpoint/2010/main" val="3027437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1260648" y="11663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lumMod val="50000"/>
                  </a:schemeClr>
                </a:solidFill>
                <a:latin typeface="Trebuchet MS" pitchFamily="34" charset="0"/>
                <a:cs typeface="Arial" pitchFamily="34" charset="0"/>
              </a:rPr>
              <a:t>PCB: </a:t>
            </a:r>
            <a:r>
              <a:rPr lang="es-ES" sz="3200" b="1" dirty="0" err="1" smtClean="0">
                <a:solidFill>
                  <a:schemeClr val="bg1">
                    <a:lumMod val="50000"/>
                  </a:schemeClr>
                </a:solidFill>
                <a:latin typeface="Trebuchet MS" pitchFamily="34" charset="0"/>
                <a:cs typeface="Arial" pitchFamily="34" charset="0"/>
              </a:rPr>
              <a:t>Innovation</a:t>
            </a:r>
            <a:r>
              <a:rPr lang="es-ES" sz="3200" b="1" dirty="0" smtClean="0">
                <a:solidFill>
                  <a:schemeClr val="bg1">
                    <a:lumMod val="50000"/>
                  </a:schemeClr>
                </a:solidFill>
                <a:latin typeface="Trebuchet MS" pitchFamily="34" charset="0"/>
                <a:cs typeface="Arial" pitchFamily="34" charset="0"/>
              </a:rPr>
              <a:t> </a:t>
            </a:r>
            <a:r>
              <a:rPr lang="es-ES" sz="3200" b="1" dirty="0" err="1">
                <a:solidFill>
                  <a:schemeClr val="bg1">
                    <a:lumMod val="50000"/>
                  </a:schemeClr>
                </a:solidFill>
                <a:latin typeface="Trebuchet MS" pitchFamily="34" charset="0"/>
                <a:cs typeface="Arial" pitchFamily="34" charset="0"/>
              </a:rPr>
              <a:t>A</a:t>
            </a:r>
            <a:r>
              <a:rPr lang="es-ES" sz="3200" b="1" dirty="0" err="1" smtClean="0">
                <a:solidFill>
                  <a:schemeClr val="bg1">
                    <a:lumMod val="50000"/>
                  </a:schemeClr>
                </a:solidFill>
                <a:latin typeface="Trebuchet MS" pitchFamily="34" charset="0"/>
                <a:cs typeface="Arial" pitchFamily="34" charset="0"/>
              </a:rPr>
              <a:t>reas</a:t>
            </a:r>
            <a:endParaRPr lang="es-ES" sz="3200" b="1" dirty="0">
              <a:solidFill>
                <a:schemeClr val="bg1">
                  <a:lumMod val="50000"/>
                </a:schemeClr>
              </a:solidFill>
              <a:latin typeface="Trebuchet MS" pitchFamily="34" charset="0"/>
              <a:cs typeface="Arial" pitchFamily="34" charset="0"/>
            </a:endParaRPr>
          </a:p>
        </p:txBody>
      </p:sp>
      <p:pic>
        <p:nvPicPr>
          <p:cNvPr id="14" name="8 Imagen" descr="inv.gif"/>
          <p:cNvPicPr>
            <a:picLocks noChangeAspect="1"/>
          </p:cNvPicPr>
          <p:nvPr/>
        </p:nvPicPr>
        <p:blipFill>
          <a:blip r:embed="rId6" cstate="print"/>
          <a:stretch>
            <a:fillRect/>
          </a:stretch>
        </p:blipFill>
        <p:spPr>
          <a:xfrm>
            <a:off x="854311" y="1264995"/>
            <a:ext cx="8110177" cy="4252237"/>
          </a:xfrm>
          <a:prstGeom prst="rect">
            <a:avLst/>
          </a:prstGeom>
        </p:spPr>
      </p:pic>
      <p:sp>
        <p:nvSpPr>
          <p:cNvPr id="18" name="17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2988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36 Imagen" descr="inst_eng.jpg"/>
          <p:cNvPicPr>
            <a:picLocks noChangeAspect="1"/>
          </p:cNvPicPr>
          <p:nvPr/>
        </p:nvPicPr>
        <p:blipFill>
          <a:blip r:embed="rId6" cstate="print"/>
          <a:stretch>
            <a:fillRect/>
          </a:stretch>
        </p:blipFill>
        <p:spPr>
          <a:xfrm>
            <a:off x="1382300" y="1196753"/>
            <a:ext cx="7082075" cy="5007712"/>
          </a:xfrm>
          <a:prstGeom prst="rect">
            <a:avLst/>
          </a:prstGeom>
        </p:spPr>
      </p:pic>
      <p:sp>
        <p:nvSpPr>
          <p:cNvPr id="11" name="1 Título"/>
          <p:cNvSpPr txBox="1">
            <a:spLocks/>
          </p:cNvSpPr>
          <p:nvPr/>
        </p:nvSpPr>
        <p:spPr>
          <a:xfrm>
            <a:off x="611560" y="476673"/>
            <a:ext cx="6980312" cy="720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lumMod val="50000"/>
                  </a:schemeClr>
                </a:solidFill>
                <a:latin typeface="Trebuchet MS" pitchFamily="34" charset="0"/>
                <a:cs typeface="Arial" pitchFamily="34" charset="0"/>
              </a:rPr>
              <a:t>PCB: </a:t>
            </a:r>
            <a:r>
              <a:rPr lang="es-ES" sz="3200" b="1" dirty="0" err="1" smtClean="0">
                <a:solidFill>
                  <a:schemeClr val="bg1">
                    <a:lumMod val="50000"/>
                  </a:schemeClr>
                </a:solidFill>
                <a:latin typeface="Trebuchet MS" pitchFamily="34" charset="0"/>
                <a:cs typeface="Arial" pitchFamily="34" charset="0"/>
              </a:rPr>
              <a:t>Institutes</a:t>
            </a:r>
            <a:r>
              <a:rPr lang="es-ES" sz="3200" b="1" dirty="0" smtClean="0">
                <a:solidFill>
                  <a:schemeClr val="bg1">
                    <a:lumMod val="50000"/>
                  </a:schemeClr>
                </a:solidFill>
                <a:latin typeface="Trebuchet MS" pitchFamily="34" charset="0"/>
                <a:cs typeface="Arial" pitchFamily="34" charset="0"/>
              </a:rPr>
              <a:t> &amp; </a:t>
            </a:r>
            <a:r>
              <a:rPr lang="es-ES" sz="3200" b="1" dirty="0" err="1" smtClean="0">
                <a:solidFill>
                  <a:schemeClr val="bg1">
                    <a:lumMod val="50000"/>
                  </a:schemeClr>
                </a:solidFill>
                <a:latin typeface="Trebuchet MS" pitchFamily="34" charset="0"/>
                <a:cs typeface="Arial" pitchFamily="34" charset="0"/>
              </a:rPr>
              <a:t>research</a:t>
            </a:r>
            <a:r>
              <a:rPr lang="es-ES" sz="3200" b="1" dirty="0" smtClean="0">
                <a:solidFill>
                  <a:schemeClr val="bg1">
                    <a:lumMod val="50000"/>
                  </a:schemeClr>
                </a:solidFill>
                <a:latin typeface="Trebuchet MS" pitchFamily="34" charset="0"/>
                <a:cs typeface="Arial" pitchFamily="34" charset="0"/>
              </a:rPr>
              <a:t> </a:t>
            </a:r>
            <a:r>
              <a:rPr lang="es-ES" sz="3200" b="1" dirty="0" err="1" smtClean="0">
                <a:solidFill>
                  <a:schemeClr val="bg1">
                    <a:lumMod val="50000"/>
                  </a:schemeClr>
                </a:solidFill>
                <a:latin typeface="Trebuchet MS" pitchFamily="34" charset="0"/>
                <a:cs typeface="Arial" pitchFamily="34" charset="0"/>
              </a:rPr>
              <a:t>groups</a:t>
            </a:r>
            <a:endParaRPr lang="es-ES" sz="3200" b="1" dirty="0">
              <a:solidFill>
                <a:schemeClr val="bg1">
                  <a:lumMod val="50000"/>
                </a:schemeClr>
              </a:solidFill>
              <a:latin typeface="Trebuchet MS" pitchFamily="34" charset="0"/>
              <a:cs typeface="Arial" pitchFamily="34" charset="0"/>
            </a:endParaRPr>
          </a:p>
        </p:txBody>
      </p:sp>
      <p:sp>
        <p:nvSpPr>
          <p:cNvPr id="18" name="20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9 Triángulo isósceles"/>
          <p:cNvSpPr/>
          <p:nvPr/>
        </p:nvSpPr>
        <p:spPr>
          <a:xfrm rot="5400000">
            <a:off x="3253591"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31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50346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71438"/>
            <a:ext cx="8929687"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696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1 Título"/>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mtClean="0">
                <a:latin typeface="Arial" pitchFamily="34" charset="0"/>
                <a:cs typeface="Arial" pitchFamily="34" charset="0"/>
              </a:rPr>
              <a:t>75 companies</a:t>
            </a:r>
            <a:endParaRPr lang="es-ES" b="1" dirty="0">
              <a:latin typeface="Arial" pitchFamily="34" charset="0"/>
              <a:cs typeface="Arial" pitchFamily="34" charset="0"/>
            </a:endParaRPr>
          </a:p>
        </p:txBody>
      </p:sp>
      <p:sp>
        <p:nvSpPr>
          <p:cNvPr id="17" name="24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27 Triángulo isósceles"/>
          <p:cNvSpPr/>
          <p:nvPr/>
        </p:nvSpPr>
        <p:spPr>
          <a:xfrm rot="5400000">
            <a:off x="3253591"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9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16 Imagen" descr="emp_eng.jpg"/>
          <p:cNvPicPr>
            <a:picLocks noChangeAspect="1"/>
          </p:cNvPicPr>
          <p:nvPr/>
        </p:nvPicPr>
        <p:blipFill>
          <a:blip r:embed="rId6" cstate="print"/>
          <a:stretch>
            <a:fillRect/>
          </a:stretch>
        </p:blipFill>
        <p:spPr>
          <a:xfrm>
            <a:off x="1619672" y="1197850"/>
            <a:ext cx="6010159" cy="4967453"/>
          </a:xfrm>
          <a:prstGeom prst="rect">
            <a:avLst/>
          </a:prstGeom>
        </p:spPr>
      </p:pic>
      <p:sp>
        <p:nvSpPr>
          <p:cNvPr id="24" name="1 Título"/>
          <p:cNvSpPr txBox="1">
            <a:spLocks/>
          </p:cNvSpPr>
          <p:nvPr/>
        </p:nvSpPr>
        <p:spPr>
          <a:xfrm>
            <a:off x="611560" y="476673"/>
            <a:ext cx="6980312" cy="720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chemeClr val="bg1">
                    <a:lumMod val="50000"/>
                  </a:schemeClr>
                </a:solidFill>
                <a:latin typeface="Trebuchet MS" pitchFamily="34" charset="0"/>
                <a:cs typeface="Arial" pitchFamily="34" charset="0"/>
              </a:rPr>
              <a:t>PCB: </a:t>
            </a:r>
            <a:r>
              <a:rPr lang="es-ES" sz="3200" b="1" dirty="0" err="1" smtClean="0">
                <a:solidFill>
                  <a:schemeClr val="bg1">
                    <a:lumMod val="50000"/>
                  </a:schemeClr>
                </a:solidFill>
                <a:latin typeface="Trebuchet MS" pitchFamily="34" charset="0"/>
                <a:cs typeface="Arial" pitchFamily="34" charset="0"/>
              </a:rPr>
              <a:t>Companies</a:t>
            </a:r>
            <a:endParaRPr lang="es-ES" sz="3200" b="1" dirty="0">
              <a:solidFill>
                <a:schemeClr val="bg1">
                  <a:lumMod val="50000"/>
                </a:schemeClr>
              </a:solidFill>
              <a:latin typeface="Trebuchet MS" pitchFamily="34" charset="0"/>
              <a:cs typeface="Arial" pitchFamily="34" charset="0"/>
            </a:endParaRPr>
          </a:p>
        </p:txBody>
      </p:sp>
    </p:spTree>
    <p:extLst>
      <p:ext uri="{BB962C8B-B14F-4D97-AF65-F5344CB8AC3E}">
        <p14:creationId xmlns:p14="http://schemas.microsoft.com/office/powerpoint/2010/main" val="24171370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6 Imagen" descr="unitats.gif"/>
          <p:cNvPicPr>
            <a:picLocks noChangeAspect="1"/>
          </p:cNvPicPr>
          <p:nvPr/>
        </p:nvPicPr>
        <p:blipFill>
          <a:blip r:embed="rId6" cstate="print"/>
          <a:srcRect t="8257"/>
          <a:stretch>
            <a:fillRect/>
          </a:stretch>
        </p:blipFill>
        <p:spPr>
          <a:xfrm>
            <a:off x="641326" y="1916832"/>
            <a:ext cx="8261158" cy="4114752"/>
          </a:xfrm>
          <a:prstGeom prst="rect">
            <a:avLst/>
          </a:prstGeom>
        </p:spPr>
      </p:pic>
      <p:sp>
        <p:nvSpPr>
          <p:cNvPr id="14" name="1 Título"/>
          <p:cNvSpPr txBox="1">
            <a:spLocks/>
          </p:cNvSpPr>
          <p:nvPr/>
        </p:nvSpPr>
        <p:spPr>
          <a:xfrm>
            <a:off x="827584" y="481934"/>
            <a:ext cx="6692280" cy="720079"/>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dirty="0" smtClean="0">
                <a:ln>
                  <a:noFill/>
                </a:ln>
                <a:solidFill>
                  <a:schemeClr val="bg1">
                    <a:lumMod val="50000"/>
                  </a:schemeClr>
                </a:solidFill>
                <a:effectLst/>
                <a:uLnTx/>
                <a:uFillTx/>
                <a:latin typeface="Trebuchet MS" pitchFamily="34" charset="0"/>
                <a:ea typeface="+mj-ea"/>
                <a:cs typeface="Arial" pitchFamily="34" charset="0"/>
              </a:rPr>
              <a:t>PCB: Technology facilities</a:t>
            </a:r>
            <a:endParaRPr kumimoji="0" lang="en-GB" sz="3200" b="1" i="0" u="none" strike="noStrike" kern="1200" cap="none" spc="0" normalizeH="0" baseline="0" dirty="0">
              <a:ln>
                <a:noFill/>
              </a:ln>
              <a:solidFill>
                <a:schemeClr val="bg1">
                  <a:lumMod val="50000"/>
                </a:schemeClr>
              </a:solidFill>
              <a:effectLst/>
              <a:uLnTx/>
              <a:uFillTx/>
              <a:latin typeface="Trebuchet MS" pitchFamily="34" charset="0"/>
              <a:ea typeface="+mj-ea"/>
              <a:cs typeface="Arial" pitchFamily="34" charset="0"/>
            </a:endParaRPr>
          </a:p>
        </p:txBody>
      </p:sp>
      <p:sp>
        <p:nvSpPr>
          <p:cNvPr id="17" name="14 Rectángulo">
            <a:hlinkClick r:id="rId7" action="ppaction://hlinksldjump"/>
          </p:cNvPr>
          <p:cNvSpPr/>
          <p:nvPr/>
        </p:nvSpPr>
        <p:spPr>
          <a:xfrm>
            <a:off x="1763688" y="5517232"/>
            <a:ext cx="4464496" cy="576064"/>
          </a:xfrm>
          <a:prstGeom prst="rect">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26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9 Triángulo isósceles"/>
          <p:cNvSpPr/>
          <p:nvPr/>
        </p:nvSpPr>
        <p:spPr>
          <a:xfrm rot="5400000">
            <a:off x="3253591"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31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18 Imagen" descr="Sin-título-1.gif"/>
          <p:cNvPicPr>
            <a:picLocks noChangeAspect="1"/>
          </p:cNvPicPr>
          <p:nvPr/>
        </p:nvPicPr>
        <p:blipFill>
          <a:blip r:embed="rId8" cstate="print"/>
          <a:stretch>
            <a:fillRect/>
          </a:stretch>
        </p:blipFill>
        <p:spPr>
          <a:xfrm>
            <a:off x="755576" y="1628800"/>
            <a:ext cx="3486150" cy="276225"/>
          </a:xfrm>
          <a:prstGeom prst="rect">
            <a:avLst/>
          </a:prstGeom>
        </p:spPr>
      </p:pic>
    </p:spTree>
    <p:extLst>
      <p:ext uri="{BB962C8B-B14F-4D97-AF65-F5344CB8AC3E}">
        <p14:creationId xmlns:p14="http://schemas.microsoft.com/office/powerpoint/2010/main" val="1521590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009523"/>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551990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2"/>
          <p:cNvSpPr>
            <a:spLocks noGrp="1" noChangeArrowheads="1"/>
          </p:cNvSpPr>
          <p:nvPr>
            <p:ph type="title" idx="4294967295"/>
          </p:nvPr>
        </p:nvSpPr>
        <p:spPr bwMode="auto">
          <a:xfrm>
            <a:off x="539552" y="548680"/>
            <a:ext cx="77724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3200" dirty="0" smtClean="0">
                <a:solidFill>
                  <a:schemeClr val="bg1">
                    <a:lumMod val="50000"/>
                  </a:schemeClr>
                </a:solidFill>
                <a:latin typeface="Trebuchet MS" pitchFamily="34" charset="0"/>
              </a:rPr>
              <a:t>The innovation in the PCB: </a:t>
            </a:r>
            <a:r>
              <a:rPr lang="en-GB" dirty="0" smtClean="0">
                <a:solidFill>
                  <a:schemeClr val="bg1">
                    <a:lumMod val="50000"/>
                  </a:schemeClr>
                </a:solidFill>
                <a:latin typeface="Trebuchet MS" pitchFamily="34" charset="0"/>
              </a:rPr>
              <a:t/>
            </a:r>
            <a:br>
              <a:rPr lang="en-GB" dirty="0" smtClean="0">
                <a:solidFill>
                  <a:schemeClr val="bg1">
                    <a:lumMod val="50000"/>
                  </a:schemeClr>
                </a:solidFill>
                <a:latin typeface="Trebuchet MS" pitchFamily="34" charset="0"/>
              </a:rPr>
            </a:br>
            <a:r>
              <a:rPr lang="en-GB" sz="2500" i="1" dirty="0" smtClean="0">
                <a:solidFill>
                  <a:schemeClr val="bg1">
                    <a:lumMod val="50000"/>
                  </a:schemeClr>
                </a:solidFill>
                <a:latin typeface="Trebuchet MS" pitchFamily="34" charset="0"/>
              </a:rPr>
              <a:t>in collaboration with other entities of the UB</a:t>
            </a:r>
          </a:p>
        </p:txBody>
      </p:sp>
      <p:pic>
        <p:nvPicPr>
          <p:cNvPr id="11" name="Picture 3" descr="Innovació"/>
          <p:cNvPicPr>
            <a:picLocks noChangeAspect="1" noChangeArrowheads="1"/>
          </p:cNvPicPr>
          <p:nvPr/>
        </p:nvPicPr>
        <p:blipFill>
          <a:blip r:embed="rId6" cstate="print">
            <a:extLst>
              <a:ext uri="{28A0092B-C50C-407E-A947-70E740481C1C}">
                <a14:useLocalDpi xmlns:a14="http://schemas.microsoft.com/office/drawing/2010/main" val="0"/>
              </a:ext>
            </a:extLst>
          </a:blip>
          <a:srcRect r="70125"/>
          <a:stretch>
            <a:fillRect/>
          </a:stretch>
        </p:blipFill>
        <p:spPr bwMode="auto">
          <a:xfrm>
            <a:off x="1116013" y="3113683"/>
            <a:ext cx="18240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Innovació"/>
          <p:cNvPicPr>
            <a:picLocks noChangeAspect="1" noChangeArrowheads="1"/>
          </p:cNvPicPr>
          <p:nvPr/>
        </p:nvPicPr>
        <p:blipFill>
          <a:blip r:embed="rId7">
            <a:extLst>
              <a:ext uri="{28A0092B-C50C-407E-A947-70E740481C1C}">
                <a14:useLocalDpi xmlns:a14="http://schemas.microsoft.com/office/drawing/2010/main" val="0"/>
              </a:ext>
            </a:extLst>
          </a:blip>
          <a:srcRect l="30586" r="35982"/>
          <a:stretch>
            <a:fillRect/>
          </a:stretch>
        </p:blipFill>
        <p:spPr bwMode="auto">
          <a:xfrm>
            <a:off x="1117600" y="4544021"/>
            <a:ext cx="223043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Fbg2t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0475" y="1700808"/>
            <a:ext cx="19589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7"/>
          <p:cNvSpPr>
            <a:spLocks noChangeArrowheads="1"/>
          </p:cNvSpPr>
          <p:nvPr/>
        </p:nvSpPr>
        <p:spPr bwMode="auto">
          <a:xfrm>
            <a:off x="1252538" y="2362796"/>
            <a:ext cx="7351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007CBA"/>
              </a:buClr>
              <a:buSzPct val="50000"/>
            </a:pPr>
            <a:r>
              <a:rPr lang="en-GB" sz="1700">
                <a:latin typeface="Trebuchet MS" pitchFamily="34" charset="0"/>
              </a:rPr>
              <a:t>Centre for the transfer of knowledge, technology and innovation with the aim to promote the research of the UB</a:t>
            </a:r>
            <a:endParaRPr lang="en-GB" sz="1700" i="1">
              <a:latin typeface="Trebuchet MS" pitchFamily="34" charset="0"/>
            </a:endParaRPr>
          </a:p>
        </p:txBody>
      </p:sp>
      <p:sp>
        <p:nvSpPr>
          <p:cNvPr id="17" name="Rectangle 8"/>
          <p:cNvSpPr>
            <a:spLocks noChangeArrowheads="1"/>
          </p:cNvSpPr>
          <p:nvPr/>
        </p:nvSpPr>
        <p:spPr bwMode="auto">
          <a:xfrm>
            <a:off x="1252538" y="3659783"/>
            <a:ext cx="7207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007CBA"/>
              </a:buClr>
              <a:buSzPct val="50000"/>
            </a:pPr>
            <a:r>
              <a:rPr lang="en-GB" sz="1700">
                <a:solidFill>
                  <a:srgbClr val="333333"/>
                </a:solidFill>
                <a:latin typeface="Trebuchet MS" pitchFamily="34" charset="0"/>
                <a:cs typeface="Arial" pitchFamily="34" charset="0"/>
              </a:rPr>
              <a:t>Agency for identifying, assessing, protecting and marketing the industrial and intellectual property generated in the University of Barcelona.</a:t>
            </a:r>
          </a:p>
          <a:p>
            <a:pPr>
              <a:lnSpc>
                <a:spcPct val="90000"/>
              </a:lnSpc>
              <a:spcBef>
                <a:spcPct val="20000"/>
              </a:spcBef>
              <a:buClr>
                <a:srgbClr val="007CBA"/>
              </a:buClr>
              <a:buSzPct val="50000"/>
            </a:pPr>
            <a:endParaRPr lang="en-GB" sz="1700" i="1">
              <a:latin typeface="Trebuchet MS" pitchFamily="34" charset="0"/>
            </a:endParaRPr>
          </a:p>
        </p:txBody>
      </p:sp>
      <p:sp>
        <p:nvSpPr>
          <p:cNvPr id="18" name="Rectangle 9"/>
          <p:cNvSpPr>
            <a:spLocks noChangeArrowheads="1"/>
          </p:cNvSpPr>
          <p:nvPr/>
        </p:nvSpPr>
        <p:spPr bwMode="auto">
          <a:xfrm>
            <a:off x="1252538" y="5263158"/>
            <a:ext cx="7604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007CBA"/>
              </a:buClr>
              <a:buSzPct val="50000"/>
            </a:pPr>
            <a:r>
              <a:rPr lang="en-GB" sz="1700">
                <a:latin typeface="Trebuchet MS" pitchFamily="34" charset="0"/>
              </a:rPr>
              <a:t>Centre for the research, communication, documentation, training and services in the fields of </a:t>
            </a:r>
            <a:r>
              <a:rPr lang="ca-ES" sz="1700">
                <a:latin typeface="Trebuchet MS" pitchFamily="34" charset="0"/>
              </a:rPr>
              <a:t>intellectual property.</a:t>
            </a:r>
            <a:r>
              <a:rPr lang="ca-ES" sz="1700">
                <a:solidFill>
                  <a:srgbClr val="999999"/>
                </a:solidFill>
                <a:latin typeface="Trebuchet MS" pitchFamily="34" charset="0"/>
                <a:cs typeface="Arial" pitchFamily="34" charset="0"/>
              </a:rPr>
              <a:t> </a:t>
            </a:r>
          </a:p>
          <a:p>
            <a:pPr>
              <a:lnSpc>
                <a:spcPct val="90000"/>
              </a:lnSpc>
              <a:spcBef>
                <a:spcPct val="20000"/>
              </a:spcBef>
              <a:buClr>
                <a:srgbClr val="007CBA"/>
              </a:buClr>
              <a:buSzPct val="50000"/>
            </a:pPr>
            <a:endParaRPr lang="en-GB" sz="1700" i="1">
              <a:latin typeface="Trebuchet MS" pitchFamily="34" charset="0"/>
            </a:endParaRPr>
          </a:p>
        </p:txBody>
      </p:sp>
    </p:spTree>
    <p:extLst>
      <p:ext uri="{BB962C8B-B14F-4D97-AF65-F5344CB8AC3E}">
        <p14:creationId xmlns:p14="http://schemas.microsoft.com/office/powerpoint/2010/main" val="1212560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Picture 3"/>
          <p:cNvPicPr>
            <a:picLocks noChangeAspect="1" noChangeArrowheads="1"/>
          </p:cNvPicPr>
          <p:nvPr/>
        </p:nvPicPr>
        <p:blipFill>
          <a:blip r:embed="rId6" cstate="print"/>
          <a:stretch>
            <a:fillRect/>
          </a:stretch>
        </p:blipFill>
        <p:spPr bwMode="auto">
          <a:xfrm>
            <a:off x="945674" y="4149080"/>
            <a:ext cx="7252652" cy="2016223"/>
          </a:xfrm>
          <a:prstGeom prst="rect">
            <a:avLst/>
          </a:prstGeom>
          <a:noFill/>
          <a:ln w="9525">
            <a:noFill/>
            <a:miter lim="800000"/>
            <a:headEnd/>
            <a:tailEnd/>
          </a:ln>
        </p:spPr>
      </p:pic>
      <p:sp>
        <p:nvSpPr>
          <p:cNvPr id="11" name="1 Título"/>
          <p:cNvSpPr txBox="1">
            <a:spLocks/>
          </p:cNvSpPr>
          <p:nvPr/>
        </p:nvSpPr>
        <p:spPr>
          <a:xfrm>
            <a:off x="-900608" y="8676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lumMod val="50000"/>
                  </a:schemeClr>
                </a:solidFill>
                <a:latin typeface="Trebuchet MS" pitchFamily="34" charset="0"/>
                <a:cs typeface="Arial" pitchFamily="34" charset="0"/>
              </a:rPr>
              <a:t>PCB-Santander </a:t>
            </a:r>
            <a:r>
              <a:rPr lang="es-ES" sz="3200" b="1" dirty="0" err="1" smtClean="0">
                <a:solidFill>
                  <a:schemeClr val="bg1">
                    <a:lumMod val="50000"/>
                  </a:schemeClr>
                </a:solidFill>
                <a:latin typeface="Trebuchet MS" pitchFamily="34" charset="0"/>
                <a:cs typeface="Arial" pitchFamily="34" charset="0"/>
              </a:rPr>
              <a:t>Bioincubator</a:t>
            </a:r>
            <a:endParaRPr lang="es-ES" sz="3200" b="1" dirty="0">
              <a:solidFill>
                <a:schemeClr val="bg1">
                  <a:lumMod val="50000"/>
                </a:schemeClr>
              </a:solidFill>
              <a:latin typeface="Trebuchet MS" pitchFamily="34" charset="0"/>
              <a:cs typeface="Arial" pitchFamily="34" charset="0"/>
            </a:endParaRPr>
          </a:p>
        </p:txBody>
      </p:sp>
      <p:sp>
        <p:nvSpPr>
          <p:cNvPr id="15" name="2 Subtítulo"/>
          <p:cNvSpPr txBox="1">
            <a:spLocks/>
          </p:cNvSpPr>
          <p:nvPr/>
        </p:nvSpPr>
        <p:spPr>
          <a:xfrm>
            <a:off x="565997" y="1155870"/>
            <a:ext cx="8604448" cy="2664296"/>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indent="-342900">
              <a:spcBef>
                <a:spcPct val="20000"/>
              </a:spcBef>
              <a:buClr>
                <a:schemeClr val="accent1"/>
              </a:buClr>
              <a:buFont typeface="Wingdings 3" pitchFamily="18" charset="2"/>
              <a:buChar char=""/>
            </a:pPr>
            <a:r>
              <a:rPr lang="en-US" dirty="0">
                <a:latin typeface="Trebuchet MS" pitchFamily="34" charset="0"/>
                <a:cs typeface="Arial" pitchFamily="34" charset="0"/>
              </a:rPr>
              <a:t>Space for the creation of new technology-based companies</a:t>
            </a:r>
          </a:p>
          <a:p>
            <a:pPr marL="342900" indent="-342900">
              <a:spcBef>
                <a:spcPct val="20000"/>
              </a:spcBef>
              <a:buClr>
                <a:schemeClr val="accent1"/>
              </a:buClr>
              <a:buFont typeface="Wingdings 3" pitchFamily="18" charset="2"/>
              <a:buChar char=""/>
            </a:pPr>
            <a:r>
              <a:rPr lang="en-US" dirty="0">
                <a:latin typeface="Trebuchet MS" pitchFamily="34" charset="0"/>
                <a:cs typeface="Arial" pitchFamily="34" charset="0"/>
              </a:rPr>
              <a:t>Based in a high-level research environment</a:t>
            </a:r>
          </a:p>
          <a:p>
            <a:pPr marL="342900" indent="-342900">
              <a:spcBef>
                <a:spcPct val="20000"/>
              </a:spcBef>
              <a:buClr>
                <a:schemeClr val="accent1"/>
              </a:buClr>
              <a:buFont typeface="Wingdings 3" pitchFamily="18" charset="2"/>
              <a:buChar char=""/>
            </a:pPr>
            <a:r>
              <a:rPr lang="en-US" dirty="0">
                <a:latin typeface="Trebuchet MS" pitchFamily="34" charset="0"/>
                <a:cs typeface="Arial" pitchFamily="34" charset="0"/>
              </a:rPr>
              <a:t>Provides the scientific and technical infrastructure</a:t>
            </a:r>
          </a:p>
          <a:p>
            <a:pPr marL="342900" indent="-342900">
              <a:spcBef>
                <a:spcPct val="20000"/>
              </a:spcBef>
              <a:buClr>
                <a:schemeClr val="accent1"/>
              </a:buClr>
              <a:buFont typeface="Wingdings 3" pitchFamily="18" charset="2"/>
              <a:buChar char=""/>
            </a:pPr>
            <a:r>
              <a:rPr lang="en-US" dirty="0">
                <a:latin typeface="Trebuchet MS" pitchFamily="34" charset="0"/>
                <a:cs typeface="Arial" pitchFamily="34" charset="0"/>
              </a:rPr>
              <a:t>Business management consulting</a:t>
            </a:r>
          </a:p>
          <a:p>
            <a:pPr marL="342900" indent="-342900">
              <a:spcBef>
                <a:spcPct val="20000"/>
              </a:spcBef>
              <a:buClr>
                <a:schemeClr val="accent1"/>
              </a:buClr>
              <a:buFont typeface="Wingdings 3" pitchFamily="18" charset="2"/>
              <a:buChar char=""/>
            </a:pPr>
            <a:r>
              <a:rPr lang="en-US" dirty="0">
                <a:latin typeface="Trebuchet MS" pitchFamily="34" charset="0"/>
                <a:cs typeface="Arial" pitchFamily="34" charset="0"/>
              </a:rPr>
              <a:t>Assistance and financial support</a:t>
            </a:r>
          </a:p>
          <a:p>
            <a:pPr marL="342900" indent="-342900">
              <a:spcBef>
                <a:spcPct val="20000"/>
              </a:spcBef>
              <a:buClr>
                <a:schemeClr val="accent1"/>
              </a:buClr>
              <a:buFont typeface="Wingdings 3" pitchFamily="18" charset="2"/>
              <a:buChar char=""/>
            </a:pPr>
            <a:r>
              <a:rPr lang="en-US" dirty="0" smtClean="0">
                <a:latin typeface="Trebuchet MS" pitchFamily="34" charset="0"/>
                <a:cs typeface="Arial" pitchFamily="34" charset="0"/>
              </a:rPr>
              <a:t>Internationalization </a:t>
            </a:r>
            <a:r>
              <a:rPr lang="en-US" dirty="0">
                <a:latin typeface="Trebuchet MS" pitchFamily="34" charset="0"/>
                <a:cs typeface="Arial" pitchFamily="34" charset="0"/>
              </a:rPr>
              <a:t>and networking</a:t>
            </a:r>
            <a:endParaRPr lang="ca-ES" dirty="0">
              <a:latin typeface="Trebuchet MS" pitchFamily="34" charset="0"/>
              <a:cs typeface="Arial" pitchFamily="34" charset="0"/>
            </a:endParaRPr>
          </a:p>
        </p:txBody>
      </p:sp>
      <p:pic>
        <p:nvPicPr>
          <p:cNvPr id="17" name="22 Imagen" descr="redemprendia.gif"/>
          <p:cNvPicPr>
            <a:picLocks noChangeAspect="1"/>
          </p:cNvPicPr>
          <p:nvPr/>
        </p:nvPicPr>
        <p:blipFill>
          <a:blip r:embed="rId7" cstate="print"/>
          <a:stretch>
            <a:fillRect/>
          </a:stretch>
        </p:blipFill>
        <p:spPr>
          <a:xfrm>
            <a:off x="6300192" y="3573016"/>
            <a:ext cx="2016224" cy="494300"/>
          </a:xfrm>
          <a:prstGeom prst="rect">
            <a:avLst/>
          </a:prstGeom>
        </p:spPr>
      </p:pic>
      <p:sp>
        <p:nvSpPr>
          <p:cNvPr id="20" name="33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3" name="36 Triángulo isósceles"/>
          <p:cNvSpPr/>
          <p:nvPr/>
        </p:nvSpPr>
        <p:spPr>
          <a:xfrm rot="5400000">
            <a:off x="3253591"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4" name="1 Título">
            <a:hlinkClick r:id="rId8" action="ppaction://hlinksldjump"/>
          </p:cNvPr>
          <p:cNvSpPr txBox="1">
            <a:spLocks/>
          </p:cNvSpPr>
          <p:nvPr/>
        </p:nvSpPr>
        <p:spPr>
          <a:xfrm>
            <a:off x="2123728" y="6453336"/>
            <a:ext cx="1008112" cy="28803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1200" dirty="0" smtClean="0">
                <a:solidFill>
                  <a:schemeClr val="bg1"/>
                </a:solidFill>
                <a:latin typeface="Trebuchet MS" pitchFamily="34" charset="0"/>
              </a:rPr>
              <a:t>5 </a:t>
            </a:r>
            <a:r>
              <a:rPr lang="es-ES" sz="1200" dirty="0" err="1" smtClean="0">
                <a:solidFill>
                  <a:schemeClr val="bg1"/>
                </a:solidFill>
                <a:latin typeface="Trebuchet MS" pitchFamily="34" charset="0"/>
              </a:rPr>
              <a:t>advantages</a:t>
            </a:r>
            <a:endParaRPr lang="es-ES" sz="1200" dirty="0">
              <a:solidFill>
                <a:schemeClr val="bg1"/>
              </a:solidFill>
              <a:latin typeface="Trebuchet MS" pitchFamily="34" charset="0"/>
            </a:endParaRPr>
          </a:p>
        </p:txBody>
      </p:sp>
      <p:sp>
        <p:nvSpPr>
          <p:cNvPr id="25" name="38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26" name="15 CuadroTexto"/>
          <p:cNvSpPr txBox="1"/>
          <p:nvPr/>
        </p:nvSpPr>
        <p:spPr>
          <a:xfrm>
            <a:off x="1043608" y="4181018"/>
            <a:ext cx="3888432" cy="400110"/>
          </a:xfrm>
          <a:prstGeom prst="rect">
            <a:avLst/>
          </a:prstGeom>
          <a:solidFill>
            <a:schemeClr val="bg1"/>
          </a:solidFill>
        </p:spPr>
        <p:txBody>
          <a:bodyPr wrap="square" rtlCol="0">
            <a:spAutoFit/>
          </a:bodyPr>
          <a:lstStyle/>
          <a:p>
            <a:r>
              <a:rPr lang="es-ES" sz="2000" b="1" dirty="0" smtClean="0">
                <a:solidFill>
                  <a:schemeClr val="accent1">
                    <a:lumMod val="75000"/>
                  </a:schemeClr>
                </a:solidFill>
                <a:latin typeface="Trebuchet MS" pitchFamily="34" charset="0"/>
                <a:cs typeface="Arial" pitchFamily="34" charset="0"/>
              </a:rPr>
              <a:t>2007-2013: </a:t>
            </a:r>
            <a:r>
              <a:rPr lang="es-ES" sz="2000" b="1" dirty="0" smtClean="0">
                <a:latin typeface="Trebuchet MS" pitchFamily="34" charset="0"/>
                <a:cs typeface="Arial" pitchFamily="34" charset="0"/>
              </a:rPr>
              <a:t>+20 </a:t>
            </a:r>
            <a:r>
              <a:rPr lang="es-ES" sz="2000" b="1" dirty="0" err="1" smtClean="0">
                <a:latin typeface="Trebuchet MS" pitchFamily="34" charset="0"/>
                <a:cs typeface="Arial" pitchFamily="34" charset="0"/>
              </a:rPr>
              <a:t>companies</a:t>
            </a:r>
            <a:endParaRPr lang="es-ES" sz="2000" b="1" dirty="0">
              <a:latin typeface="Trebuchet MS" pitchFamily="34" charset="0"/>
              <a:cs typeface="Arial" pitchFamily="34" charset="0"/>
            </a:endParaRPr>
          </a:p>
        </p:txBody>
      </p:sp>
    </p:spTree>
    <p:extLst>
      <p:ext uri="{BB962C8B-B14F-4D97-AF65-F5344CB8AC3E}">
        <p14:creationId xmlns:p14="http://schemas.microsoft.com/office/powerpoint/2010/main" val="1885912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9744" y="4981395"/>
            <a:ext cx="1473523" cy="50138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3 Rectángulo"/>
          <p:cNvSpPr/>
          <p:nvPr/>
        </p:nvSpPr>
        <p:spPr>
          <a:xfrm>
            <a:off x="467544" y="3573016"/>
            <a:ext cx="8676456"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11" name="1 Título"/>
          <p:cNvSpPr txBox="1">
            <a:spLocks/>
          </p:cNvSpPr>
          <p:nvPr/>
        </p:nvSpPr>
        <p:spPr>
          <a:xfrm>
            <a:off x="140722" y="490316"/>
            <a:ext cx="7196336" cy="720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lumMod val="50000"/>
                  </a:schemeClr>
                </a:solidFill>
                <a:latin typeface="Trebuchet MS" pitchFamily="34" charset="0"/>
                <a:cs typeface="Arial" pitchFamily="34" charset="0"/>
              </a:rPr>
              <a:t>Science in Society Dialogue</a:t>
            </a:r>
            <a:endParaRPr lang="es-ES" sz="3200" b="1" dirty="0">
              <a:solidFill>
                <a:schemeClr val="bg1">
                  <a:lumMod val="50000"/>
                </a:schemeClr>
              </a:solidFill>
              <a:latin typeface="Trebuchet MS" pitchFamily="34" charset="0"/>
              <a:cs typeface="Arial" pitchFamily="34" charset="0"/>
            </a:endParaRPr>
          </a:p>
        </p:txBody>
      </p:sp>
      <p:pic>
        <p:nvPicPr>
          <p:cNvPr id="14" name="Picture 8" descr="11"/>
          <p:cNvPicPr>
            <a:picLocks noChangeAspect="1" noChangeArrowheads="1"/>
          </p:cNvPicPr>
          <p:nvPr/>
        </p:nvPicPr>
        <p:blipFill>
          <a:blip r:embed="rId5" cstate="print">
            <a:lum bright="18000" contrast="6000"/>
          </a:blip>
          <a:srcRect/>
          <a:stretch>
            <a:fillRect/>
          </a:stretch>
        </p:blipFill>
        <p:spPr bwMode="auto">
          <a:xfrm>
            <a:off x="7740352" y="4513654"/>
            <a:ext cx="1252548" cy="1258574"/>
          </a:xfrm>
          <a:prstGeom prst="rect">
            <a:avLst/>
          </a:prstGeom>
          <a:noFill/>
          <a:ln w="9525">
            <a:noFill/>
            <a:miter lim="800000"/>
            <a:headEnd/>
            <a:tailEnd/>
          </a:ln>
        </p:spPr>
      </p:pic>
      <p:pic>
        <p:nvPicPr>
          <p:cNvPr id="15" name="Picture 11" descr="8963"/>
          <p:cNvPicPr>
            <a:picLocks noChangeAspect="1" noChangeArrowheads="1"/>
          </p:cNvPicPr>
          <p:nvPr/>
        </p:nvPicPr>
        <p:blipFill>
          <a:blip r:embed="rId6" cstate="print"/>
          <a:srcRect/>
          <a:stretch>
            <a:fillRect/>
          </a:stretch>
        </p:blipFill>
        <p:spPr bwMode="auto">
          <a:xfrm>
            <a:off x="2555776" y="4513654"/>
            <a:ext cx="2760145" cy="1258574"/>
          </a:xfrm>
          <a:prstGeom prst="rect">
            <a:avLst/>
          </a:prstGeom>
          <a:noFill/>
          <a:ln w="9525">
            <a:noFill/>
            <a:miter lim="800000"/>
            <a:headEnd/>
            <a:tailEnd/>
          </a:ln>
        </p:spPr>
      </p:pic>
      <p:pic>
        <p:nvPicPr>
          <p:cNvPr id="16" name="Picture 14" descr="06"/>
          <p:cNvPicPr>
            <a:picLocks noChangeAspect="1" noChangeArrowheads="1"/>
          </p:cNvPicPr>
          <p:nvPr/>
        </p:nvPicPr>
        <p:blipFill>
          <a:blip r:embed="rId7" cstate="print"/>
          <a:srcRect/>
          <a:stretch>
            <a:fillRect/>
          </a:stretch>
        </p:blipFill>
        <p:spPr bwMode="auto">
          <a:xfrm>
            <a:off x="5508104" y="4513654"/>
            <a:ext cx="2080591" cy="1258574"/>
          </a:xfrm>
          <a:prstGeom prst="rect">
            <a:avLst/>
          </a:prstGeom>
          <a:noFill/>
          <a:ln w="9525">
            <a:noFill/>
            <a:miter lim="800000"/>
            <a:headEnd/>
            <a:tailEnd/>
          </a:ln>
        </p:spPr>
      </p:pic>
      <p:pic>
        <p:nvPicPr>
          <p:cNvPr id="17" name="Picture 16" descr="tallerprimaria"/>
          <p:cNvPicPr>
            <a:picLocks noChangeAspect="1" noChangeArrowheads="1"/>
          </p:cNvPicPr>
          <p:nvPr/>
        </p:nvPicPr>
        <p:blipFill>
          <a:blip r:embed="rId8" cstate="print"/>
          <a:srcRect/>
          <a:stretch>
            <a:fillRect/>
          </a:stretch>
        </p:blipFill>
        <p:spPr bwMode="auto">
          <a:xfrm>
            <a:off x="585802" y="4516861"/>
            <a:ext cx="1795842" cy="1264987"/>
          </a:xfrm>
          <a:prstGeom prst="rect">
            <a:avLst/>
          </a:prstGeom>
          <a:noFill/>
          <a:ln w="9525">
            <a:noFill/>
            <a:miter lim="800000"/>
            <a:headEnd/>
            <a:tailEnd/>
          </a:ln>
        </p:spPr>
      </p:pic>
      <p:sp>
        <p:nvSpPr>
          <p:cNvPr id="19" name="2 Subtítulo"/>
          <p:cNvSpPr txBox="1">
            <a:spLocks/>
          </p:cNvSpPr>
          <p:nvPr/>
        </p:nvSpPr>
        <p:spPr>
          <a:xfrm>
            <a:off x="457711" y="1916832"/>
            <a:ext cx="8496944" cy="1872208"/>
          </a:xfrm>
          <a:prstGeom prst="rect">
            <a:avLst/>
          </a:prstGeom>
        </p:spPr>
        <p:txBody>
          <a:bodyPr/>
          <a:lstStyle>
            <a:lvl1pPr marL="0" indent="0" algn="l">
              <a:buNone/>
              <a:defRPr lang="es-ES" sz="2400" kern="1200" dirty="0" smtClean="0">
                <a:solidFill>
                  <a:schemeClr val="tx1"/>
                </a:solidFill>
                <a:latin typeface="DIN-Medium"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indent="-342900">
              <a:spcBef>
                <a:spcPct val="20000"/>
              </a:spcBef>
              <a:buClr>
                <a:schemeClr val="accent1"/>
              </a:buClr>
              <a:buFont typeface="Wingdings 3" pitchFamily="18" charset="2"/>
              <a:buChar char=""/>
            </a:pPr>
            <a:r>
              <a:rPr lang="en-GB" sz="1800" dirty="0" smtClean="0">
                <a:latin typeface="Trebuchet MS" pitchFamily="34" charset="0"/>
                <a:cs typeface="Arial" pitchFamily="34" charset="0"/>
              </a:rPr>
              <a:t>Fair </a:t>
            </a:r>
            <a:r>
              <a:rPr lang="en-US" sz="1800" dirty="0">
                <a:latin typeface="Trebuchet MS" pitchFamily="34" charset="0"/>
                <a:cs typeface="Arial" pitchFamily="34" charset="0"/>
              </a:rPr>
              <a:t>«</a:t>
            </a:r>
            <a:r>
              <a:rPr lang="en-GB" sz="1800" dirty="0">
                <a:latin typeface="Trebuchet MS" pitchFamily="34" charset="0"/>
                <a:cs typeface="Arial" pitchFamily="34" charset="0"/>
              </a:rPr>
              <a:t>Research Live</a:t>
            </a:r>
            <a:r>
              <a:rPr lang="en-US" sz="1800" dirty="0" smtClean="0">
                <a:latin typeface="Trebuchet MS" pitchFamily="34" charset="0"/>
                <a:cs typeface="Arial" pitchFamily="34" charset="0"/>
              </a:rPr>
              <a:t>»</a:t>
            </a:r>
          </a:p>
          <a:p>
            <a:pPr marL="342900" indent="-342900">
              <a:spcBef>
                <a:spcPct val="20000"/>
              </a:spcBef>
              <a:buClr>
                <a:schemeClr val="accent1"/>
              </a:buClr>
              <a:buFont typeface="Wingdings 3" pitchFamily="18" charset="2"/>
              <a:buChar char=""/>
            </a:pPr>
            <a:r>
              <a:rPr lang="en-GB" sz="1800" dirty="0" smtClean="0">
                <a:latin typeface="Trebuchet MS" pitchFamily="34" charset="0"/>
                <a:cs typeface="Arial" pitchFamily="34" charset="0"/>
              </a:rPr>
              <a:t>Public </a:t>
            </a:r>
            <a:r>
              <a:rPr lang="en-GB" sz="1800" dirty="0">
                <a:latin typeface="Trebuchet MS" pitchFamily="34" charset="0"/>
                <a:cs typeface="Arial" pitchFamily="34" charset="0"/>
              </a:rPr>
              <a:t>participation in research projects: «</a:t>
            </a:r>
            <a:r>
              <a:rPr lang="en-US" sz="1800" dirty="0">
                <a:latin typeface="Trebuchet MS" pitchFamily="34" charset="0"/>
                <a:cs typeface="Arial" pitchFamily="34" charset="0"/>
              </a:rPr>
              <a:t>Tutoring for Secondary School Students</a:t>
            </a:r>
            <a:r>
              <a:rPr lang="en-GB" sz="1800" dirty="0">
                <a:latin typeface="Trebuchet MS" pitchFamily="34" charset="0"/>
                <a:cs typeface="Arial" pitchFamily="34" charset="0"/>
              </a:rPr>
              <a:t>», «</a:t>
            </a:r>
            <a:r>
              <a:rPr lang="en-US" sz="1800" dirty="0">
                <a:latin typeface="Trebuchet MS" pitchFamily="34" charset="0"/>
                <a:cs typeface="Arial" pitchFamily="34" charset="0"/>
              </a:rPr>
              <a:t>Spend the summer at the Park</a:t>
            </a:r>
            <a:r>
              <a:rPr lang="ca-ES" sz="1800" dirty="0">
                <a:latin typeface="Trebuchet MS" pitchFamily="34" charset="0"/>
                <a:cs typeface="Arial" pitchFamily="34" charset="0"/>
              </a:rPr>
              <a:t>!</a:t>
            </a:r>
            <a:r>
              <a:rPr lang="en-GB" sz="1800" dirty="0">
                <a:latin typeface="Trebuchet MS" pitchFamily="34" charset="0"/>
                <a:cs typeface="Arial" pitchFamily="34" charset="0"/>
              </a:rPr>
              <a:t>»; «Research</a:t>
            </a:r>
            <a:r>
              <a:rPr lang="en-GB" sz="1800" dirty="0" smtClean="0">
                <a:latin typeface="Trebuchet MS" pitchFamily="34" charset="0"/>
                <a:cs typeface="Arial" pitchFamily="34" charset="0"/>
              </a:rPr>
              <a:t>!»</a:t>
            </a:r>
          </a:p>
          <a:p>
            <a:pPr marL="342900" indent="-342900">
              <a:spcBef>
                <a:spcPct val="20000"/>
              </a:spcBef>
              <a:buClr>
                <a:schemeClr val="accent1"/>
              </a:buClr>
              <a:buFont typeface="Wingdings 3" pitchFamily="18" charset="2"/>
              <a:buChar char=""/>
            </a:pPr>
            <a:r>
              <a:rPr lang="en-US" sz="1800" dirty="0" smtClean="0">
                <a:latin typeface="Trebuchet MS" pitchFamily="34" charset="0"/>
                <a:cs typeface="Arial" pitchFamily="34" charset="0"/>
              </a:rPr>
              <a:t> </a:t>
            </a:r>
            <a:r>
              <a:rPr lang="en-GB" sz="1800" dirty="0">
                <a:latin typeface="Trebuchet MS" pitchFamily="34" charset="0"/>
                <a:cs typeface="Arial" pitchFamily="34" charset="0"/>
              </a:rPr>
              <a:t>Visits to the PCB: «</a:t>
            </a:r>
            <a:r>
              <a:rPr lang="en-US" sz="1800" dirty="0">
                <a:latin typeface="Trebuchet MS" pitchFamily="34" charset="0"/>
                <a:cs typeface="Arial" pitchFamily="34" charset="0"/>
              </a:rPr>
              <a:t>Research in Primary Schools</a:t>
            </a:r>
            <a:r>
              <a:rPr lang="en-GB" sz="1800" dirty="0">
                <a:latin typeface="Trebuchet MS" pitchFamily="34" charset="0"/>
                <a:cs typeface="Arial" pitchFamily="34" charset="0"/>
              </a:rPr>
              <a:t>», Open day «Doctorate </a:t>
            </a:r>
            <a:r>
              <a:rPr lang="en-GB" sz="1800" i="1" dirty="0">
                <a:latin typeface="Trebuchet MS" pitchFamily="34" charset="0"/>
                <a:cs typeface="Arial" pitchFamily="34" charset="0"/>
              </a:rPr>
              <a:t>express</a:t>
            </a:r>
            <a:r>
              <a:rPr lang="en-GB" sz="1800" dirty="0" smtClean="0">
                <a:latin typeface="Trebuchet MS" pitchFamily="34" charset="0"/>
                <a:cs typeface="Arial" pitchFamily="34" charset="0"/>
              </a:rPr>
              <a:t>»</a:t>
            </a:r>
          </a:p>
          <a:p>
            <a:pPr marL="342900" indent="-342900">
              <a:spcBef>
                <a:spcPct val="20000"/>
              </a:spcBef>
              <a:buClr>
                <a:schemeClr val="accent1"/>
              </a:buClr>
              <a:buFont typeface="Wingdings 3" pitchFamily="18" charset="2"/>
              <a:buChar char=""/>
            </a:pPr>
            <a:r>
              <a:rPr lang="en-US" sz="1800" dirty="0" smtClean="0">
                <a:latin typeface="Trebuchet MS" pitchFamily="34" charset="0"/>
                <a:cs typeface="Arial" pitchFamily="34" charset="0"/>
              </a:rPr>
              <a:t> </a:t>
            </a:r>
            <a:r>
              <a:rPr lang="en-GB" sz="1800" dirty="0">
                <a:latin typeface="Trebuchet MS" pitchFamily="34" charset="0"/>
                <a:cs typeface="Arial" pitchFamily="34" charset="0"/>
              </a:rPr>
              <a:t>Exhibitions, conferences and debates: «</a:t>
            </a:r>
            <a:r>
              <a:rPr lang="ca-ES" sz="1800" dirty="0" err="1">
                <a:latin typeface="Trebuchet MS" pitchFamily="34" charset="0"/>
                <a:cs typeface="Arial" pitchFamily="34" charset="0"/>
              </a:rPr>
              <a:t>EXPONANO</a:t>
            </a:r>
            <a:r>
              <a:rPr lang="ca-ES" sz="1800" dirty="0">
                <a:latin typeface="Trebuchet MS" pitchFamily="34" charset="0"/>
                <a:cs typeface="Arial" pitchFamily="34" charset="0"/>
              </a:rPr>
              <a:t>. </a:t>
            </a:r>
            <a:r>
              <a:rPr lang="ca-ES" sz="1800" dirty="0" err="1">
                <a:latin typeface="Trebuchet MS" pitchFamily="34" charset="0"/>
                <a:cs typeface="Arial" pitchFamily="34" charset="0"/>
              </a:rPr>
              <a:t>Smaller</a:t>
            </a:r>
            <a:r>
              <a:rPr lang="ca-ES" sz="1800" dirty="0">
                <a:latin typeface="Trebuchet MS" pitchFamily="34" charset="0"/>
                <a:cs typeface="Arial" pitchFamily="34" charset="0"/>
              </a:rPr>
              <a:t> </a:t>
            </a:r>
            <a:r>
              <a:rPr lang="ca-ES" sz="1800" dirty="0" err="1">
                <a:latin typeface="Trebuchet MS" pitchFamily="34" charset="0"/>
                <a:cs typeface="Arial" pitchFamily="34" charset="0"/>
              </a:rPr>
              <a:t>than</a:t>
            </a:r>
            <a:r>
              <a:rPr lang="ca-ES" sz="1800" dirty="0">
                <a:latin typeface="Trebuchet MS" pitchFamily="34" charset="0"/>
                <a:cs typeface="Arial" pitchFamily="34" charset="0"/>
              </a:rPr>
              <a:t> </a:t>
            </a:r>
            <a:r>
              <a:rPr lang="ca-ES" sz="1800" dirty="0" err="1">
                <a:latin typeface="Trebuchet MS" pitchFamily="34" charset="0"/>
                <a:cs typeface="Arial" pitchFamily="34" charset="0"/>
              </a:rPr>
              <a:t>small</a:t>
            </a:r>
            <a:r>
              <a:rPr lang="ca-ES" sz="1800" dirty="0">
                <a:latin typeface="Trebuchet MS" pitchFamily="34" charset="0"/>
                <a:cs typeface="Arial" pitchFamily="34" charset="0"/>
              </a:rPr>
              <a:t>: </a:t>
            </a:r>
            <a:r>
              <a:rPr lang="ca-ES" sz="1800" dirty="0" err="1">
                <a:latin typeface="Trebuchet MS" pitchFamily="34" charset="0"/>
                <a:cs typeface="Arial" pitchFamily="34" charset="0"/>
              </a:rPr>
              <a:t>debating</a:t>
            </a:r>
            <a:r>
              <a:rPr lang="ca-ES" sz="1800" dirty="0">
                <a:latin typeface="Trebuchet MS" pitchFamily="34" charset="0"/>
                <a:cs typeface="Arial" pitchFamily="34" charset="0"/>
              </a:rPr>
              <a:t> </a:t>
            </a:r>
            <a:r>
              <a:rPr lang="ca-ES" sz="1800" dirty="0" err="1">
                <a:latin typeface="Trebuchet MS" pitchFamily="34" charset="0"/>
                <a:cs typeface="Arial" pitchFamily="34" charset="0"/>
              </a:rPr>
              <a:t>nanotechnology</a:t>
            </a:r>
            <a:r>
              <a:rPr lang="en-GB" sz="1800" dirty="0">
                <a:latin typeface="Trebuchet MS" pitchFamily="34" charset="0"/>
                <a:cs typeface="Arial" pitchFamily="34" charset="0"/>
              </a:rPr>
              <a:t>», «</a:t>
            </a:r>
            <a:r>
              <a:rPr lang="ca-ES" sz="1800" dirty="0" err="1">
                <a:latin typeface="Trebuchet MS" pitchFamily="34" charset="0"/>
                <a:cs typeface="Arial" pitchFamily="34" charset="0"/>
              </a:rPr>
              <a:t>Embryos</a:t>
            </a:r>
            <a:r>
              <a:rPr lang="ca-ES" sz="1800" dirty="0">
                <a:latin typeface="Trebuchet MS" pitchFamily="34" charset="0"/>
                <a:cs typeface="Arial" pitchFamily="34" charset="0"/>
              </a:rPr>
              <a:t> and </a:t>
            </a:r>
            <a:r>
              <a:rPr lang="ca-ES" sz="1800" dirty="0" err="1">
                <a:latin typeface="Trebuchet MS" pitchFamily="34" charset="0"/>
                <a:cs typeface="Arial" pitchFamily="34" charset="0"/>
              </a:rPr>
              <a:t>the</a:t>
            </a:r>
            <a:r>
              <a:rPr lang="ca-ES" sz="1800" dirty="0">
                <a:latin typeface="Trebuchet MS" pitchFamily="34" charset="0"/>
                <a:cs typeface="Arial" pitchFamily="34" charset="0"/>
              </a:rPr>
              <a:t> </a:t>
            </a:r>
            <a:r>
              <a:rPr lang="ca-ES" sz="1800" dirty="0" err="1">
                <a:latin typeface="Trebuchet MS" pitchFamily="34" charset="0"/>
                <a:cs typeface="Arial" pitchFamily="34" charset="0"/>
              </a:rPr>
              <a:t>medicine</a:t>
            </a:r>
            <a:r>
              <a:rPr lang="ca-ES" sz="1800" dirty="0">
                <a:latin typeface="Trebuchet MS" pitchFamily="34" charset="0"/>
                <a:cs typeface="Arial" pitchFamily="34" charset="0"/>
              </a:rPr>
              <a:t> of </a:t>
            </a:r>
            <a:r>
              <a:rPr lang="ca-ES" sz="1800" dirty="0" err="1">
                <a:latin typeface="Trebuchet MS" pitchFamily="34" charset="0"/>
                <a:cs typeface="Arial" pitchFamily="34" charset="0"/>
              </a:rPr>
              <a:t>the</a:t>
            </a:r>
            <a:r>
              <a:rPr lang="ca-ES" sz="1800" dirty="0">
                <a:latin typeface="Trebuchet MS" pitchFamily="34" charset="0"/>
                <a:cs typeface="Arial" pitchFamily="34" charset="0"/>
              </a:rPr>
              <a:t> 21st </a:t>
            </a:r>
            <a:r>
              <a:rPr lang="ca-ES" sz="1800" dirty="0" err="1">
                <a:latin typeface="Trebuchet MS" pitchFamily="34" charset="0"/>
                <a:cs typeface="Arial" pitchFamily="34" charset="0"/>
              </a:rPr>
              <a:t>Century</a:t>
            </a:r>
            <a:r>
              <a:rPr lang="ca-ES" sz="1800" dirty="0">
                <a:latin typeface="Trebuchet MS" pitchFamily="34" charset="0"/>
                <a:cs typeface="Arial" pitchFamily="34" charset="0"/>
              </a:rPr>
              <a:t>. </a:t>
            </a:r>
            <a:r>
              <a:rPr lang="ca-ES" sz="1800" dirty="0" err="1">
                <a:latin typeface="Trebuchet MS" pitchFamily="34" charset="0"/>
                <a:cs typeface="Arial" pitchFamily="34" charset="0"/>
              </a:rPr>
              <a:t>What</a:t>
            </a:r>
            <a:r>
              <a:rPr lang="ca-ES" sz="1800" dirty="0">
                <a:latin typeface="Trebuchet MS" pitchFamily="34" charset="0"/>
                <a:cs typeface="Arial" pitchFamily="34" charset="0"/>
              </a:rPr>
              <a:t> do </a:t>
            </a:r>
            <a:r>
              <a:rPr lang="ca-ES" sz="1800" dirty="0" err="1">
                <a:latin typeface="Trebuchet MS" pitchFamily="34" charset="0"/>
                <a:cs typeface="Arial" pitchFamily="34" charset="0"/>
              </a:rPr>
              <a:t>you</a:t>
            </a:r>
            <a:r>
              <a:rPr lang="ca-ES" sz="1800" dirty="0">
                <a:latin typeface="Trebuchet MS" pitchFamily="34" charset="0"/>
                <a:cs typeface="Arial" pitchFamily="34" charset="0"/>
              </a:rPr>
              <a:t> </a:t>
            </a:r>
            <a:r>
              <a:rPr lang="ca-ES" sz="1800" dirty="0" err="1">
                <a:latin typeface="Trebuchet MS" pitchFamily="34" charset="0"/>
                <a:cs typeface="Arial" pitchFamily="34" charset="0"/>
              </a:rPr>
              <a:t>think</a:t>
            </a:r>
            <a:r>
              <a:rPr lang="ca-ES" sz="1800" dirty="0">
                <a:latin typeface="Trebuchet MS" pitchFamily="34" charset="0"/>
                <a:cs typeface="Arial" pitchFamily="34" charset="0"/>
              </a:rPr>
              <a:t> </a:t>
            </a:r>
            <a:r>
              <a:rPr lang="ca-ES" sz="1800" dirty="0" err="1">
                <a:latin typeface="Trebuchet MS" pitchFamily="34" charset="0"/>
                <a:cs typeface="Arial" pitchFamily="34" charset="0"/>
              </a:rPr>
              <a:t>about</a:t>
            </a:r>
            <a:r>
              <a:rPr lang="ca-ES" sz="1800" dirty="0">
                <a:latin typeface="Trebuchet MS" pitchFamily="34" charset="0"/>
                <a:cs typeface="Arial" pitchFamily="34" charset="0"/>
              </a:rPr>
              <a:t> </a:t>
            </a:r>
            <a:r>
              <a:rPr lang="ca-ES" sz="1800" dirty="0" err="1">
                <a:latin typeface="Trebuchet MS" pitchFamily="34" charset="0"/>
                <a:cs typeface="Arial" pitchFamily="34" charset="0"/>
              </a:rPr>
              <a:t>it</a:t>
            </a:r>
            <a:r>
              <a:rPr lang="ca-ES" sz="1800" dirty="0">
                <a:latin typeface="Trebuchet MS" pitchFamily="34" charset="0"/>
                <a:cs typeface="Arial" pitchFamily="34" charset="0"/>
              </a:rPr>
              <a:t>?»</a:t>
            </a:r>
            <a:r>
              <a:rPr lang="en-GB" sz="1800" dirty="0">
                <a:latin typeface="Trebuchet MS" pitchFamily="34" charset="0"/>
                <a:cs typeface="Arial" pitchFamily="34" charset="0"/>
              </a:rPr>
              <a:t>, etc.</a:t>
            </a:r>
            <a:endParaRPr lang="en-US" sz="1800" dirty="0">
              <a:latin typeface="Trebuchet MS" pitchFamily="34" charset="0"/>
              <a:cs typeface="Arial" pitchFamily="34" charset="0"/>
            </a:endParaRPr>
          </a:p>
        </p:txBody>
      </p:sp>
      <p:sp>
        <p:nvSpPr>
          <p:cNvPr id="21" name="2 Subtítulo"/>
          <p:cNvSpPr txBox="1">
            <a:spLocks/>
          </p:cNvSpPr>
          <p:nvPr/>
        </p:nvSpPr>
        <p:spPr>
          <a:xfrm>
            <a:off x="457711" y="1340768"/>
            <a:ext cx="8280920" cy="504056"/>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1" i="0" u="none" strike="noStrike" kern="1200" cap="none" spc="0" normalizeH="0" baseline="0" noProof="0" dirty="0" err="1" smtClean="0">
                <a:ln>
                  <a:noFill/>
                </a:ln>
                <a:solidFill>
                  <a:schemeClr val="accent1"/>
                </a:solidFill>
                <a:effectLst/>
                <a:uLnTx/>
                <a:uFillTx/>
                <a:latin typeface="Trebuchet MS" pitchFamily="34" charset="0"/>
                <a:ea typeface="+mj-ea"/>
                <a:cs typeface="Arial" pitchFamily="34" charset="0"/>
              </a:rPr>
              <a:t>Programme</a:t>
            </a:r>
            <a:r>
              <a:rPr kumimoji="0" lang="es-ES" sz="2400" b="1" i="0" u="none" strike="noStrike" kern="1200" cap="none" spc="0" normalizeH="0" noProof="0" dirty="0" smtClean="0">
                <a:ln>
                  <a:noFill/>
                </a:ln>
                <a:solidFill>
                  <a:schemeClr val="accent1"/>
                </a:solidFill>
                <a:effectLst/>
                <a:uLnTx/>
                <a:uFillTx/>
                <a:latin typeface="Trebuchet MS" pitchFamily="34" charset="0"/>
                <a:ea typeface="+mj-ea"/>
                <a:cs typeface="Arial" pitchFamily="34" charset="0"/>
              </a:rPr>
              <a:t> “</a:t>
            </a:r>
            <a:r>
              <a:rPr kumimoji="0" lang="es-ES" sz="3200" b="1" i="0" u="none" strike="noStrike" kern="1200" cap="none" spc="0" normalizeH="0" noProof="0" dirty="0" err="1" smtClean="0">
                <a:ln>
                  <a:noFill/>
                </a:ln>
                <a:solidFill>
                  <a:schemeClr val="accent1"/>
                </a:solidFill>
                <a:effectLst/>
                <a:uLnTx/>
                <a:uFillTx/>
                <a:latin typeface="Trebuchet MS" pitchFamily="34" charset="0"/>
                <a:ea typeface="+mj-ea"/>
                <a:cs typeface="Arial" pitchFamily="34" charset="0"/>
              </a:rPr>
              <a:t>Research</a:t>
            </a:r>
            <a:r>
              <a:rPr kumimoji="0" lang="es-ES" sz="3200" b="1" i="0" u="none" strike="noStrike" kern="1200" cap="none" spc="0" normalizeH="0" noProof="0" dirty="0" smtClean="0">
                <a:ln>
                  <a:noFill/>
                </a:ln>
                <a:solidFill>
                  <a:schemeClr val="accent1"/>
                </a:solidFill>
                <a:effectLst/>
                <a:uLnTx/>
                <a:uFillTx/>
                <a:latin typeface="Trebuchet MS" pitchFamily="34" charset="0"/>
                <a:ea typeface="+mj-ea"/>
                <a:cs typeface="Arial" pitchFamily="34" charset="0"/>
              </a:rPr>
              <a:t> in </a:t>
            </a:r>
            <a:r>
              <a:rPr kumimoji="0" lang="es-ES" sz="3200" b="1" i="0" u="none" strike="noStrike" kern="1200" cap="none" spc="0" normalizeH="0" noProof="0" dirty="0" err="1" smtClean="0">
                <a:ln>
                  <a:noFill/>
                </a:ln>
                <a:solidFill>
                  <a:schemeClr val="accent1"/>
                </a:solidFill>
                <a:effectLst/>
                <a:uLnTx/>
                <a:uFillTx/>
                <a:latin typeface="Trebuchet MS" pitchFamily="34" charset="0"/>
                <a:ea typeface="+mj-ea"/>
                <a:cs typeface="Arial" pitchFamily="34" charset="0"/>
              </a:rPr>
              <a:t>Society</a:t>
            </a:r>
            <a:r>
              <a:rPr kumimoji="0" lang="es-ES" sz="2400" b="1" i="0" u="none" strike="noStrike" kern="1200" cap="none" spc="0" normalizeH="0" noProof="0" dirty="0" smtClean="0">
                <a:ln>
                  <a:noFill/>
                </a:ln>
                <a:solidFill>
                  <a:schemeClr val="accent1"/>
                </a:solidFill>
                <a:effectLst/>
                <a:uLnTx/>
                <a:uFillTx/>
                <a:latin typeface="Trebuchet MS" pitchFamily="34" charset="0"/>
                <a:ea typeface="+mj-ea"/>
                <a:cs typeface="Arial" pitchFamily="34" charset="0"/>
              </a:rPr>
              <a:t>”</a:t>
            </a:r>
            <a:endParaRPr kumimoji="0" lang="es-ES" sz="2400" b="1" i="0" u="none" strike="noStrike" kern="1200" cap="none" spc="0" normalizeH="0" baseline="0" noProof="0" dirty="0">
              <a:ln>
                <a:noFill/>
              </a:ln>
              <a:solidFill>
                <a:schemeClr val="accent1"/>
              </a:solidFill>
              <a:effectLst/>
              <a:uLnTx/>
              <a:uFillTx/>
              <a:latin typeface="Trebuchet MS" pitchFamily="34" charset="0"/>
              <a:ea typeface="+mj-ea"/>
              <a:cs typeface="Arial" pitchFamily="34" charset="0"/>
            </a:endParaRPr>
          </a:p>
        </p:txBody>
      </p:sp>
      <p:sp>
        <p:nvSpPr>
          <p:cNvPr id="22" name="11 CuadroTexto"/>
          <p:cNvSpPr txBox="1">
            <a:spLocks noChangeArrowheads="1"/>
          </p:cNvSpPr>
          <p:nvPr/>
        </p:nvSpPr>
        <p:spPr bwMode="auto">
          <a:xfrm>
            <a:off x="539552" y="6047710"/>
            <a:ext cx="1872208" cy="261610"/>
          </a:xfrm>
          <a:prstGeom prst="rect">
            <a:avLst/>
          </a:prstGeom>
          <a:noFill/>
          <a:ln w="9525">
            <a:noFill/>
            <a:miter lim="800000"/>
            <a:headEnd/>
            <a:tailEnd/>
          </a:ln>
        </p:spPr>
        <p:txBody>
          <a:bodyPr wrap="square">
            <a:spAutoFit/>
          </a:bodyPr>
          <a:lstStyle/>
          <a:p>
            <a:r>
              <a:rPr lang="ca-ES" sz="1100" dirty="0" err="1" smtClean="0">
                <a:latin typeface="Trebuchet MS" pitchFamily="34" charset="0"/>
                <a:cs typeface="Arial" pitchFamily="34" charset="0"/>
              </a:rPr>
              <a:t>With</a:t>
            </a:r>
            <a:r>
              <a:rPr lang="ca-ES" sz="1100" dirty="0" smtClean="0">
                <a:latin typeface="Trebuchet MS" pitchFamily="34" charset="0"/>
                <a:cs typeface="Arial" pitchFamily="34" charset="0"/>
              </a:rPr>
              <a:t> </a:t>
            </a:r>
            <a:r>
              <a:rPr lang="ca-ES" sz="1100" dirty="0" err="1" smtClean="0">
                <a:latin typeface="Trebuchet MS" pitchFamily="34" charset="0"/>
                <a:cs typeface="Arial" pitchFamily="34" charset="0"/>
              </a:rPr>
              <a:t>the</a:t>
            </a:r>
            <a:r>
              <a:rPr lang="ca-ES" sz="1100" dirty="0" smtClean="0">
                <a:latin typeface="Trebuchet MS" pitchFamily="34" charset="0"/>
                <a:cs typeface="Arial" pitchFamily="34" charset="0"/>
              </a:rPr>
              <a:t> </a:t>
            </a:r>
            <a:r>
              <a:rPr lang="ca-ES" sz="1100" dirty="0" err="1" smtClean="0">
                <a:latin typeface="Trebuchet MS" pitchFamily="34" charset="0"/>
                <a:cs typeface="Arial" pitchFamily="34" charset="0"/>
              </a:rPr>
              <a:t>collaboration</a:t>
            </a:r>
            <a:r>
              <a:rPr lang="ca-ES" sz="1100" dirty="0" smtClean="0">
                <a:latin typeface="Trebuchet MS" pitchFamily="34" charset="0"/>
                <a:cs typeface="Arial" pitchFamily="34" charset="0"/>
              </a:rPr>
              <a:t> of:</a:t>
            </a:r>
            <a:endParaRPr lang="ca-ES" sz="1100" dirty="0">
              <a:latin typeface="Trebuchet MS" pitchFamily="34" charset="0"/>
              <a:cs typeface="Arial" pitchFamily="34" charset="0"/>
            </a:endParaRPr>
          </a:p>
        </p:txBody>
      </p:sp>
      <p:pic>
        <p:nvPicPr>
          <p:cNvPr id="23" name="Picture 6"/>
          <p:cNvPicPr>
            <a:picLocks noChangeArrowheads="1"/>
          </p:cNvPicPr>
          <p:nvPr/>
        </p:nvPicPr>
        <p:blipFill>
          <a:blip r:embed="rId9" cstate="print"/>
          <a:stretch>
            <a:fillRect/>
          </a:stretch>
        </p:blipFill>
        <p:spPr bwMode="auto">
          <a:xfrm>
            <a:off x="2339751" y="5881806"/>
            <a:ext cx="1366401" cy="403346"/>
          </a:xfrm>
          <a:prstGeom prst="rect">
            <a:avLst/>
          </a:prstGeom>
          <a:noFill/>
          <a:ln w="9525">
            <a:noFill/>
            <a:miter lim="800000"/>
            <a:headEnd/>
            <a:tailEnd/>
          </a:ln>
        </p:spPr>
      </p:pic>
      <p:sp>
        <p:nvSpPr>
          <p:cNvPr id="28" name="22 Triángulo isósceles"/>
          <p:cNvSpPr/>
          <p:nvPr/>
        </p:nvSpPr>
        <p:spPr>
          <a:xfrm rot="5400000">
            <a:off x="431913"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31" name="25 Triángulo isósceles"/>
          <p:cNvSpPr/>
          <p:nvPr/>
        </p:nvSpPr>
        <p:spPr>
          <a:xfrm rot="5400000">
            <a:off x="3253591"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
        <p:nvSpPr>
          <p:cNvPr id="32" name="1 Título">
            <a:hlinkClick r:id="rId10" action="ppaction://hlinksldjump"/>
          </p:cNvPr>
          <p:cNvSpPr txBox="1">
            <a:spLocks/>
          </p:cNvSpPr>
          <p:nvPr/>
        </p:nvSpPr>
        <p:spPr>
          <a:xfrm>
            <a:off x="2123728" y="6453336"/>
            <a:ext cx="1008112" cy="28803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1200" dirty="0" smtClean="0">
                <a:solidFill>
                  <a:schemeClr val="bg1"/>
                </a:solidFill>
                <a:latin typeface="Trebuchet MS" pitchFamily="34" charset="0"/>
              </a:rPr>
              <a:t>5 </a:t>
            </a:r>
            <a:r>
              <a:rPr lang="es-ES" sz="1200" dirty="0" err="1" smtClean="0">
                <a:solidFill>
                  <a:schemeClr val="bg1"/>
                </a:solidFill>
                <a:latin typeface="Trebuchet MS" pitchFamily="34" charset="0"/>
              </a:rPr>
              <a:t>advantages</a:t>
            </a:r>
            <a:endParaRPr lang="es-ES" sz="1200" dirty="0">
              <a:solidFill>
                <a:schemeClr val="bg1"/>
              </a:solidFill>
              <a:latin typeface="Trebuchet MS" pitchFamily="34" charset="0"/>
            </a:endParaRPr>
          </a:p>
        </p:txBody>
      </p:sp>
      <p:sp>
        <p:nvSpPr>
          <p:cNvPr id="33" name="27 Triángulo isósceles"/>
          <p:cNvSpPr/>
          <p:nvPr/>
        </p:nvSpPr>
        <p:spPr>
          <a:xfrm rot="5400000">
            <a:off x="1969780" y="6535276"/>
            <a:ext cx="144016" cy="124152"/>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rebuchet MS" pitchFamily="34" charset="0"/>
            </a:endParaRPr>
          </a:p>
        </p:txBody>
      </p:sp>
    </p:spTree>
    <p:extLst>
      <p:ext uri="{BB962C8B-B14F-4D97-AF65-F5344CB8AC3E}">
        <p14:creationId xmlns:p14="http://schemas.microsoft.com/office/powerpoint/2010/main" val="1993465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9" name="4 Rectángulo"/>
          <p:cNvSpPr/>
          <p:nvPr/>
        </p:nvSpPr>
        <p:spPr>
          <a:xfrm>
            <a:off x="2051050" y="3705008"/>
            <a:ext cx="5883340" cy="571500"/>
          </a:xfrm>
          <a:prstGeom prst="rect">
            <a:avLst/>
          </a:prstGeom>
          <a:solidFill>
            <a:schemeClr val="bg1">
              <a:lumMod val="95000"/>
            </a:schemeClr>
          </a:solidFill>
          <a:ln>
            <a:solidFill>
              <a:srgbClr val="559F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latin typeface="Trebuchet MS" pitchFamily="34" charset="0"/>
            </a:endParaRPr>
          </a:p>
        </p:txBody>
      </p:sp>
      <p:sp>
        <p:nvSpPr>
          <p:cNvPr id="20" name="Rectangle 3"/>
          <p:cNvSpPr>
            <a:spLocks noChangeArrowheads="1"/>
          </p:cNvSpPr>
          <p:nvPr/>
        </p:nvSpPr>
        <p:spPr bwMode="auto">
          <a:xfrm>
            <a:off x="2143125" y="2303686"/>
            <a:ext cx="579126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7CBA"/>
              </a:buClr>
              <a:buFontTx/>
              <a:buChar char="•"/>
            </a:pPr>
            <a:endParaRPr lang="ca-ES" sz="2600" dirty="0">
              <a:latin typeface="Trebuchet MS" pitchFamily="34" charset="0"/>
            </a:endParaRPr>
          </a:p>
          <a:p>
            <a:pPr marL="342900" indent="-342900">
              <a:spcBef>
                <a:spcPct val="20000"/>
              </a:spcBef>
              <a:buClr>
                <a:srgbClr val="EE0000"/>
              </a:buClr>
              <a:buFontTx/>
              <a:buChar char="•"/>
            </a:pPr>
            <a:r>
              <a:rPr lang="ca-ES" sz="2600" dirty="0" err="1">
                <a:latin typeface="Trebuchet MS" pitchFamily="34" charset="0"/>
              </a:rPr>
              <a:t>Framework</a:t>
            </a:r>
            <a:r>
              <a:rPr lang="ca-ES" sz="2600" dirty="0">
                <a:latin typeface="Trebuchet MS" pitchFamily="34" charset="0"/>
              </a:rPr>
              <a:t> </a:t>
            </a:r>
          </a:p>
          <a:p>
            <a:pPr marL="342900" indent="-342900">
              <a:spcBef>
                <a:spcPct val="20000"/>
              </a:spcBef>
              <a:buClr>
                <a:srgbClr val="EE0000"/>
              </a:buClr>
              <a:buFontTx/>
              <a:buChar char="•"/>
            </a:pPr>
            <a:r>
              <a:rPr lang="ca-ES" sz="2600" dirty="0">
                <a:latin typeface="Trebuchet MS" pitchFamily="34" charset="0"/>
              </a:rPr>
              <a:t>Barcelona Science </a:t>
            </a:r>
            <a:r>
              <a:rPr lang="ca-ES" sz="2600" dirty="0" smtClean="0">
                <a:latin typeface="Trebuchet MS" pitchFamily="34" charset="0"/>
              </a:rPr>
              <a:t>Park</a:t>
            </a:r>
          </a:p>
          <a:p>
            <a:pPr marL="342900" indent="-342900">
              <a:spcBef>
                <a:spcPct val="20000"/>
              </a:spcBef>
              <a:buClr>
                <a:srgbClr val="EE0000"/>
              </a:buClr>
              <a:buFontTx/>
              <a:buChar char="•"/>
            </a:pPr>
            <a:r>
              <a:rPr lang="ca-ES" sz="2600" dirty="0" smtClean="0">
                <a:latin typeface="Trebuchet MS" pitchFamily="34" charset="0"/>
              </a:rPr>
              <a:t>STIP – University of KwaZulu-Natal</a:t>
            </a:r>
            <a:endParaRPr lang="ca-ES" sz="2600" dirty="0">
              <a:latin typeface="Trebuchet MS" pitchFamily="34" charset="0"/>
            </a:endParaRPr>
          </a:p>
          <a:p>
            <a:pPr marL="342900" indent="-342900">
              <a:spcBef>
                <a:spcPct val="20000"/>
              </a:spcBef>
              <a:buClr>
                <a:srgbClr val="EE0000"/>
              </a:buClr>
              <a:buFontTx/>
              <a:buChar char="•"/>
            </a:pPr>
            <a:r>
              <a:rPr lang="ca-ES" sz="2600" dirty="0">
                <a:latin typeface="Trebuchet MS" pitchFamily="34" charset="0"/>
              </a:rPr>
              <a:t>Conclusions</a:t>
            </a:r>
          </a:p>
        </p:txBody>
      </p:sp>
      <p:sp>
        <p:nvSpPr>
          <p:cNvPr id="21" name="Rectangle 5"/>
          <p:cNvSpPr txBox="1">
            <a:spLocks noChangeArrowheads="1"/>
          </p:cNvSpPr>
          <p:nvPr/>
        </p:nvSpPr>
        <p:spPr bwMode="auto">
          <a:xfrm>
            <a:off x="2143125" y="1875061"/>
            <a:ext cx="2530475" cy="692150"/>
          </a:xfrm>
          <a:prstGeom prst="rect">
            <a:avLst/>
          </a:prstGeom>
          <a:noFill/>
          <a:ln>
            <a:miter lim="800000"/>
            <a:headEnd/>
            <a:tailEnd/>
          </a:ln>
        </p:spPr>
        <p:txBody>
          <a:bodyPr/>
          <a:lstStyle/>
          <a:p>
            <a:pPr>
              <a:defRPr/>
            </a:pPr>
            <a:r>
              <a:rPr lang="es-ES" sz="3200" b="1" kern="0" dirty="0" err="1">
                <a:solidFill>
                  <a:schemeClr val="bg1">
                    <a:lumMod val="50000"/>
                  </a:schemeClr>
                </a:solidFill>
                <a:latin typeface="Trebuchet MS" pitchFamily="34" charset="0"/>
                <a:ea typeface="+mj-ea"/>
                <a:cs typeface="+mj-cs"/>
              </a:rPr>
              <a:t>Contents</a:t>
            </a:r>
            <a:endParaRPr lang="es-ES_tradnl" sz="3200" b="1" kern="0" dirty="0">
              <a:solidFill>
                <a:schemeClr val="bg1">
                  <a:lumMod val="50000"/>
                </a:schemeClr>
              </a:solidFill>
              <a:latin typeface="Trebuchet MS" pitchFamily="34" charset="0"/>
              <a:ea typeface="+mj-ea"/>
              <a:cs typeface="+mj-cs"/>
            </a:endParaRPr>
          </a:p>
        </p:txBody>
      </p:sp>
    </p:spTree>
    <p:extLst>
      <p:ext uri="{BB962C8B-B14F-4D97-AF65-F5344CB8AC3E}">
        <p14:creationId xmlns:p14="http://schemas.microsoft.com/office/powerpoint/2010/main" val="30372941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26" name="Rectangle 2"/>
          <p:cNvSpPr txBox="1">
            <a:spLocks noChangeArrowheads="1"/>
          </p:cNvSpPr>
          <p:nvPr/>
        </p:nvSpPr>
        <p:spPr>
          <a:xfrm>
            <a:off x="179512" y="1836068"/>
            <a:ext cx="5689005" cy="41132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rebuchet MS" pitchFamily="34" charset="0"/>
              </a:rPr>
              <a:t>Science &amp; Technology Innovation Park</a:t>
            </a:r>
            <a:br>
              <a:rPr lang="en-US" sz="3200" b="1" dirty="0" smtClean="0">
                <a:latin typeface="Trebuchet MS" pitchFamily="34" charset="0"/>
              </a:rPr>
            </a:br>
            <a:r>
              <a:rPr lang="en-US" sz="3200" b="1" dirty="0" smtClean="0">
                <a:latin typeface="Trebuchet MS" pitchFamily="34" charset="0"/>
              </a:rPr>
              <a:t>(STIP)</a:t>
            </a:r>
            <a:br>
              <a:rPr lang="en-US" sz="3200" b="1" dirty="0" smtClean="0">
                <a:latin typeface="Trebuchet MS" pitchFamily="34" charset="0"/>
              </a:rPr>
            </a:br>
            <a:r>
              <a:rPr lang="en-US" sz="3200" b="1" dirty="0" smtClean="0">
                <a:latin typeface="Trebuchet MS" pitchFamily="34" charset="0"/>
              </a:rPr>
              <a:t/>
            </a:r>
            <a:br>
              <a:rPr lang="en-US" sz="3200" b="1" dirty="0" smtClean="0">
                <a:latin typeface="Trebuchet MS" pitchFamily="34" charset="0"/>
              </a:rPr>
            </a:br>
            <a:r>
              <a:rPr lang="en-US" sz="3200" dirty="0" smtClean="0">
                <a:latin typeface="Trebuchet MS" pitchFamily="34" charset="0"/>
              </a:rPr>
              <a:t/>
            </a:r>
            <a:br>
              <a:rPr lang="en-US" sz="3200" dirty="0" smtClean="0">
                <a:latin typeface="Trebuchet MS" pitchFamily="34" charset="0"/>
              </a:rPr>
            </a:br>
            <a:r>
              <a:rPr lang="en-US" sz="3200" b="1" dirty="0" smtClean="0">
                <a:latin typeface="Trebuchet MS" pitchFamily="34" charset="0"/>
              </a:rPr>
              <a:t>University of KwaZulu-Natal</a:t>
            </a:r>
            <a:br>
              <a:rPr lang="en-US" sz="3200" b="1" dirty="0" smtClean="0">
                <a:latin typeface="Trebuchet MS" pitchFamily="34" charset="0"/>
              </a:rPr>
            </a:br>
            <a:r>
              <a:rPr lang="en-US" sz="3200" b="1" dirty="0" smtClean="0">
                <a:latin typeface="Trebuchet MS" pitchFamily="34" charset="0"/>
              </a:rPr>
              <a:t>Westville Campus</a:t>
            </a:r>
            <a:br>
              <a:rPr lang="en-US" sz="3200" b="1" dirty="0" smtClean="0">
                <a:latin typeface="Trebuchet MS" pitchFamily="34" charset="0"/>
              </a:rPr>
            </a:br>
            <a:endParaRPr lang="en-US" sz="2000" b="1" dirty="0" smtClean="0">
              <a:latin typeface="Trebuchet MS" pitchFamily="34" charset="0"/>
            </a:endParaRPr>
          </a:p>
        </p:txBody>
      </p:sp>
      <p:pic>
        <p:nvPicPr>
          <p:cNvPr id="27" name="Picture 4" descr="logo_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33375"/>
            <a:ext cx="32861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137" y="1556792"/>
            <a:ext cx="2609850" cy="17526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7889"/>
          <a:stretch/>
        </p:blipFill>
        <p:spPr>
          <a:xfrm>
            <a:off x="5918973" y="3284984"/>
            <a:ext cx="2590703" cy="1587252"/>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1005" b="12519"/>
          <a:stretch/>
        </p:blipFill>
        <p:spPr>
          <a:xfrm>
            <a:off x="5918973" y="4797152"/>
            <a:ext cx="2590703" cy="1484040"/>
          </a:xfrm>
          <a:prstGeom prst="rect">
            <a:avLst/>
          </a:prstGeom>
        </p:spPr>
      </p:pic>
    </p:spTree>
    <p:extLst>
      <p:ext uri="{BB962C8B-B14F-4D97-AF65-F5344CB8AC3E}">
        <p14:creationId xmlns:p14="http://schemas.microsoft.com/office/powerpoint/2010/main" val="17870851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Content Placeholder 2"/>
          <p:cNvSpPr>
            <a:spLocks noGrp="1"/>
          </p:cNvSpPr>
          <p:nvPr>
            <p:ph idx="1"/>
          </p:nvPr>
        </p:nvSpPr>
        <p:spPr>
          <a:xfrm>
            <a:off x="395288" y="1341462"/>
            <a:ext cx="8229600" cy="4895850"/>
          </a:xfrm>
        </p:spPr>
        <p:txBody>
          <a:bodyPr/>
          <a:lstStyle/>
          <a:p>
            <a:pPr marL="457200" indent="-457200" eaLnBrk="1" hangingPunct="1">
              <a:buClr>
                <a:srgbClr val="EE0000"/>
              </a:buClr>
              <a:buSzPct val="125000"/>
              <a:buFont typeface="Arial" pitchFamily="34" charset="0"/>
              <a:buChar char="•"/>
              <a:defRPr/>
            </a:pPr>
            <a:r>
              <a:rPr lang="en-US" dirty="0" smtClean="0"/>
              <a:t>The UKZN Science &amp; Technology Innovation Park (STIP) was established as a result of an initial partnership between UKZN and Eskom.</a:t>
            </a:r>
          </a:p>
          <a:p>
            <a:pPr>
              <a:buClr>
                <a:srgbClr val="EE0000"/>
              </a:buClr>
              <a:buSzPct val="125000"/>
              <a:defRPr/>
            </a:pPr>
            <a:endParaRPr lang="en-US" dirty="0" smtClean="0"/>
          </a:p>
          <a:p>
            <a:pPr marL="457200" indent="-457200" eaLnBrk="1" hangingPunct="1">
              <a:buClr>
                <a:srgbClr val="EE0000"/>
              </a:buClr>
              <a:buSzPct val="125000"/>
              <a:buFont typeface="Arial" pitchFamily="34" charset="0"/>
              <a:buChar char="•"/>
              <a:defRPr/>
            </a:pPr>
            <a:r>
              <a:rPr lang="en-US" dirty="0" smtClean="0"/>
              <a:t>The partnership is open to other industries and organizations with interest in Science, Engineering and Technology (SET) Research and Innovation.</a:t>
            </a:r>
          </a:p>
          <a:p>
            <a:pPr marL="0" indent="0" eaLnBrk="1" hangingPunct="1">
              <a:buFont typeface="Wingdings" pitchFamily="2" charset="2"/>
              <a:buNone/>
              <a:defRPr/>
            </a:pPr>
            <a:r>
              <a:rPr lang="en-US" dirty="0" smtClean="0"/>
              <a:t>   </a:t>
            </a:r>
          </a:p>
          <a:p>
            <a:pPr eaLnBrk="1" hangingPunct="1">
              <a:defRPr/>
            </a:pPr>
            <a:endParaRPr lang="en-US" dirty="0" smtClean="0"/>
          </a:p>
        </p:txBody>
      </p:sp>
    </p:spTree>
    <p:extLst>
      <p:ext uri="{BB962C8B-B14F-4D97-AF65-F5344CB8AC3E}">
        <p14:creationId xmlns:p14="http://schemas.microsoft.com/office/powerpoint/2010/main" val="2781496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2726"/>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525344"/>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90" y="247335"/>
            <a:ext cx="1104901" cy="1033463"/>
          </a:xfrm>
          <a:prstGeom prst="rect">
            <a:avLst/>
          </a:prstGeom>
        </p:spPr>
      </p:pic>
      <p:sp>
        <p:nvSpPr>
          <p:cNvPr id="8" name="Content Placeholder 2"/>
          <p:cNvSpPr>
            <a:spLocks noGrp="1"/>
          </p:cNvSpPr>
          <p:nvPr>
            <p:ph idx="1"/>
          </p:nvPr>
        </p:nvSpPr>
        <p:spPr>
          <a:xfrm>
            <a:off x="264849" y="1267792"/>
            <a:ext cx="8229600" cy="5689600"/>
          </a:xfrm>
        </p:spPr>
        <p:txBody>
          <a:bodyPr>
            <a:normAutofit/>
          </a:bodyPr>
          <a:lstStyle/>
          <a:p>
            <a:pPr>
              <a:spcAft>
                <a:spcPts val="1200"/>
              </a:spcAft>
              <a:buClr>
                <a:srgbClr val="EE0000"/>
              </a:buClr>
              <a:buSzPct val="125000"/>
              <a:defRPr/>
            </a:pPr>
            <a:r>
              <a:rPr lang="en-US" sz="2800" dirty="0" smtClean="0">
                <a:latin typeface="Trebuchet MS" pitchFamily="34" charset="0"/>
              </a:rPr>
              <a:t>The main objective of STIP is to foster research for product advancement and innovation through knowledge partnerships</a:t>
            </a:r>
            <a:endParaRPr lang="en-US" sz="2800" dirty="0">
              <a:latin typeface="Trebuchet MS" pitchFamily="34" charset="0"/>
            </a:endParaRPr>
          </a:p>
          <a:p>
            <a:pPr>
              <a:spcAft>
                <a:spcPts val="1200"/>
              </a:spcAft>
              <a:buClr>
                <a:srgbClr val="EE0000"/>
              </a:buClr>
              <a:buSzPct val="125000"/>
              <a:defRPr/>
            </a:pPr>
            <a:r>
              <a:rPr lang="en-US" sz="2800" dirty="0" smtClean="0">
                <a:latin typeface="Trebuchet MS" pitchFamily="34" charset="0"/>
              </a:rPr>
              <a:t>Projects undertaken in the Park are in line with its main theme of Energy and Environment for Sustainable Social Development</a:t>
            </a:r>
          </a:p>
          <a:p>
            <a:pPr>
              <a:spcAft>
                <a:spcPts val="1200"/>
              </a:spcAft>
              <a:buClr>
                <a:srgbClr val="EE0000"/>
              </a:buClr>
              <a:buSzPct val="125000"/>
              <a:defRPr/>
            </a:pPr>
            <a:r>
              <a:rPr lang="en-US" sz="2800" dirty="0" smtClean="0">
                <a:latin typeface="Trebuchet MS" pitchFamily="34" charset="0"/>
              </a:rPr>
              <a:t>Future projects could encompass other fields such as bio-technology and ICT to nurture hi-tech industries in commercialization of innovative ideas and technologies</a:t>
            </a:r>
          </a:p>
          <a:p>
            <a:pPr marL="0" indent="0" eaLnBrk="1" hangingPunct="1">
              <a:buNone/>
              <a:defRPr/>
            </a:pPr>
            <a:endParaRPr lang="en-US" sz="2800" dirty="0" smtClean="0">
              <a:latin typeface="Trebuchet MS" pitchFamily="34" charset="0"/>
            </a:endParaRPr>
          </a:p>
        </p:txBody>
      </p:sp>
    </p:spTree>
    <p:extLst>
      <p:ext uri="{BB962C8B-B14F-4D97-AF65-F5344CB8AC3E}">
        <p14:creationId xmlns:p14="http://schemas.microsoft.com/office/powerpoint/2010/main" val="3267905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Rectangle 2"/>
          <p:cNvSpPr>
            <a:spLocks noGrp="1" noChangeArrowheads="1"/>
          </p:cNvSpPr>
          <p:nvPr>
            <p:ph type="title"/>
          </p:nvPr>
        </p:nvSpPr>
        <p:spPr>
          <a:xfrm>
            <a:off x="419100" y="769938"/>
            <a:ext cx="4752975" cy="374650"/>
          </a:xfrm>
        </p:spPr>
        <p:txBody>
          <a:bodyPr>
            <a:noAutofit/>
          </a:bodyPr>
          <a:lstStyle/>
          <a:p>
            <a:pPr algn="ctr" eaLnBrk="1" hangingPunct="1"/>
            <a:r>
              <a:rPr lang="en-US" sz="3600" dirty="0" smtClean="0">
                <a:latin typeface="Trebuchet MS" pitchFamily="34" charset="0"/>
              </a:rPr>
              <a:t>STIP Layout</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l="7990" t="12396" r="19839" b="18469"/>
          <a:stretch>
            <a:fillRect/>
          </a:stretch>
        </p:blipFill>
        <p:spPr>
          <a:xfrm>
            <a:off x="419100" y="1484313"/>
            <a:ext cx="6102350" cy="4359275"/>
          </a:xfrm>
          <a:prstGeom prst="rect">
            <a:avLst/>
          </a:prstGeom>
          <a:noFill/>
        </p:spPr>
      </p:pic>
      <p:sp>
        <p:nvSpPr>
          <p:cNvPr id="14" name="Text Box 4"/>
          <p:cNvSpPr txBox="1">
            <a:spLocks noChangeArrowheads="1"/>
          </p:cNvSpPr>
          <p:nvPr/>
        </p:nvSpPr>
        <p:spPr bwMode="auto">
          <a:xfrm>
            <a:off x="1828800" y="4114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s-ES">
              <a:latin typeface="Trebuchet MS" pitchFamily="34" charset="0"/>
              <a:cs typeface="Arial" pitchFamily="34" charset="0"/>
            </a:endParaRPr>
          </a:p>
        </p:txBody>
      </p:sp>
      <p:sp>
        <p:nvSpPr>
          <p:cNvPr id="15" name="Text Box 5"/>
          <p:cNvSpPr txBox="1">
            <a:spLocks noChangeArrowheads="1"/>
          </p:cNvSpPr>
          <p:nvPr/>
        </p:nvSpPr>
        <p:spPr bwMode="auto">
          <a:xfrm>
            <a:off x="1676400" y="4267200"/>
            <a:ext cx="473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endParaRPr lang="es-ES">
              <a:latin typeface="Trebuchet MS" pitchFamily="34" charset="0"/>
              <a:cs typeface="Arial" pitchFamily="34" charset="0"/>
            </a:endParaRPr>
          </a:p>
        </p:txBody>
      </p:sp>
      <p:sp>
        <p:nvSpPr>
          <p:cNvPr id="16" name="Rectangle 1"/>
          <p:cNvSpPr>
            <a:spLocks noChangeArrowheads="1"/>
          </p:cNvSpPr>
          <p:nvPr/>
        </p:nvSpPr>
        <p:spPr bwMode="auto">
          <a:xfrm>
            <a:off x="3305175" y="4702175"/>
            <a:ext cx="431800" cy="315913"/>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atin typeface="Trebuchet MS" pitchFamily="34" charset="0"/>
              </a:rPr>
              <a:t> 2</a:t>
            </a:r>
          </a:p>
        </p:txBody>
      </p:sp>
      <p:sp>
        <p:nvSpPr>
          <p:cNvPr id="17" name="Rectangle 8"/>
          <p:cNvSpPr>
            <a:spLocks noChangeArrowheads="1"/>
          </p:cNvSpPr>
          <p:nvPr/>
        </p:nvSpPr>
        <p:spPr bwMode="auto">
          <a:xfrm>
            <a:off x="3995738" y="3233738"/>
            <a:ext cx="431800" cy="314325"/>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atin typeface="Trebuchet MS" pitchFamily="34" charset="0"/>
              </a:rPr>
              <a:t> 1</a:t>
            </a:r>
          </a:p>
        </p:txBody>
      </p:sp>
      <p:sp>
        <p:nvSpPr>
          <p:cNvPr id="18" name="Rectangle 17"/>
          <p:cNvSpPr/>
          <p:nvPr/>
        </p:nvSpPr>
        <p:spPr bwMode="auto">
          <a:xfrm>
            <a:off x="5614988" y="5084763"/>
            <a:ext cx="431800" cy="315912"/>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r>
              <a:rPr lang="en-US" dirty="0">
                <a:latin typeface="Trebuchet MS" pitchFamily="34" charset="0"/>
              </a:rPr>
              <a:t> 4</a:t>
            </a:r>
          </a:p>
        </p:txBody>
      </p:sp>
      <p:sp>
        <p:nvSpPr>
          <p:cNvPr id="19" name="Rectangle 18"/>
          <p:cNvSpPr/>
          <p:nvPr/>
        </p:nvSpPr>
        <p:spPr bwMode="auto">
          <a:xfrm>
            <a:off x="5464175" y="3522663"/>
            <a:ext cx="431800" cy="315912"/>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r>
              <a:rPr lang="en-US" dirty="0">
                <a:latin typeface="Trebuchet MS" pitchFamily="34" charset="0"/>
              </a:rPr>
              <a:t> 3</a:t>
            </a:r>
          </a:p>
        </p:txBody>
      </p:sp>
      <p:sp>
        <p:nvSpPr>
          <p:cNvPr id="20" name="Rectangle 19"/>
          <p:cNvSpPr/>
          <p:nvPr/>
        </p:nvSpPr>
        <p:spPr bwMode="auto">
          <a:xfrm>
            <a:off x="2312988" y="4468813"/>
            <a:ext cx="431800" cy="3143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r>
              <a:rPr lang="en-US" dirty="0">
                <a:latin typeface="Trebuchet MS" pitchFamily="34" charset="0"/>
              </a:rPr>
              <a:t> 5</a:t>
            </a:r>
          </a:p>
        </p:txBody>
      </p:sp>
      <p:sp>
        <p:nvSpPr>
          <p:cNvPr id="21" name="TextBox 2"/>
          <p:cNvSpPr txBox="1">
            <a:spLocks noChangeArrowheads="1"/>
          </p:cNvSpPr>
          <p:nvPr/>
        </p:nvSpPr>
        <p:spPr bwMode="auto">
          <a:xfrm>
            <a:off x="7020272" y="1196752"/>
            <a:ext cx="2303462"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dirty="0">
                <a:latin typeface="Trebuchet MS" pitchFamily="34" charset="0"/>
              </a:rPr>
              <a:t>     </a:t>
            </a:r>
            <a:r>
              <a:rPr lang="en-US" b="1" dirty="0">
                <a:latin typeface="Trebuchet MS" pitchFamily="34" charset="0"/>
              </a:rPr>
              <a:t>Key</a:t>
            </a:r>
          </a:p>
          <a:p>
            <a:r>
              <a:rPr lang="en-US" dirty="0" err="1">
                <a:latin typeface="Trebuchet MS" pitchFamily="34" charset="0"/>
              </a:rPr>
              <a:t>Colour</a:t>
            </a:r>
            <a:r>
              <a:rPr lang="en-US" dirty="0">
                <a:latin typeface="Trebuchet MS" pitchFamily="34" charset="0"/>
              </a:rPr>
              <a:t> Code</a:t>
            </a:r>
          </a:p>
          <a:p>
            <a:endParaRPr lang="en-US" dirty="0">
              <a:latin typeface="Trebuchet MS" pitchFamily="34" charset="0"/>
            </a:endParaRPr>
          </a:p>
          <a:p>
            <a:endParaRPr lang="en-US" dirty="0">
              <a:latin typeface="Trebuchet MS" pitchFamily="34" charset="0"/>
            </a:endParaRPr>
          </a:p>
          <a:p>
            <a:r>
              <a:rPr lang="en-US" sz="1600" dirty="0">
                <a:latin typeface="Trebuchet MS" pitchFamily="34" charset="0"/>
              </a:rPr>
              <a:t>1.Vibration Research </a:t>
            </a:r>
          </a:p>
          <a:p>
            <a:r>
              <a:rPr lang="en-US" sz="1600" dirty="0">
                <a:latin typeface="Trebuchet MS" pitchFamily="34" charset="0"/>
              </a:rPr>
              <a:t>&amp; Testing Centre</a:t>
            </a:r>
          </a:p>
          <a:p>
            <a:r>
              <a:rPr lang="en-US" sz="1600" dirty="0">
                <a:latin typeface="Trebuchet MS" pitchFamily="34" charset="0"/>
              </a:rPr>
              <a:t>(Existing)</a:t>
            </a:r>
          </a:p>
          <a:p>
            <a:endParaRPr lang="en-US" sz="1600" dirty="0">
              <a:latin typeface="Trebuchet MS" pitchFamily="34" charset="0"/>
            </a:endParaRPr>
          </a:p>
          <a:p>
            <a:r>
              <a:rPr lang="en-US" sz="1600" dirty="0">
                <a:latin typeface="Trebuchet MS" pitchFamily="34" charset="0"/>
              </a:rPr>
              <a:t>2.Smart Grid Centre</a:t>
            </a:r>
          </a:p>
          <a:p>
            <a:r>
              <a:rPr lang="en-US" sz="1600" dirty="0">
                <a:latin typeface="Trebuchet MS" pitchFamily="34" charset="0"/>
              </a:rPr>
              <a:t>(Newly built)</a:t>
            </a:r>
          </a:p>
          <a:p>
            <a:endParaRPr lang="en-US" sz="1600" dirty="0">
              <a:latin typeface="Trebuchet MS" pitchFamily="34" charset="0"/>
            </a:endParaRPr>
          </a:p>
          <a:p>
            <a:r>
              <a:rPr lang="en-US" sz="1600" dirty="0">
                <a:latin typeface="Trebuchet MS" pitchFamily="34" charset="0"/>
              </a:rPr>
              <a:t>3.High Voltage Direct Current Centre </a:t>
            </a:r>
          </a:p>
          <a:p>
            <a:r>
              <a:rPr lang="en-US" sz="1600" dirty="0">
                <a:latin typeface="Trebuchet MS" pitchFamily="34" charset="0"/>
              </a:rPr>
              <a:t>(HVDC)- Future</a:t>
            </a:r>
          </a:p>
          <a:p>
            <a:r>
              <a:rPr lang="en-US" sz="1600" dirty="0">
                <a:latin typeface="Trebuchet MS" pitchFamily="34" charset="0"/>
              </a:rPr>
              <a:t>(Smaller lab-existing-6)</a:t>
            </a:r>
          </a:p>
          <a:p>
            <a:endParaRPr lang="en-US" sz="1600" dirty="0">
              <a:latin typeface="Trebuchet MS" pitchFamily="34" charset="0"/>
            </a:endParaRPr>
          </a:p>
          <a:p>
            <a:r>
              <a:rPr lang="en-US" sz="1600" dirty="0">
                <a:latin typeface="Trebuchet MS" pitchFamily="34" charset="0"/>
              </a:rPr>
              <a:t>4.Energy Research Centre (Future)</a:t>
            </a:r>
          </a:p>
          <a:p>
            <a:endParaRPr lang="en-US" sz="1600" dirty="0">
              <a:latin typeface="Trebuchet MS" pitchFamily="34" charset="0"/>
            </a:endParaRPr>
          </a:p>
          <a:p>
            <a:r>
              <a:rPr lang="en-US" sz="1600" dirty="0">
                <a:latin typeface="Trebuchet MS" pitchFamily="34" charset="0"/>
              </a:rPr>
              <a:t>5.Main Building (Future)</a:t>
            </a:r>
          </a:p>
          <a:p>
            <a:endParaRPr lang="en-US" sz="1600" dirty="0">
              <a:latin typeface="Trebuchet MS" pitchFamily="34" charset="0"/>
            </a:endParaRPr>
          </a:p>
          <a:p>
            <a:endParaRPr lang="en-US" dirty="0">
              <a:latin typeface="Trebuchet MS" pitchFamily="34" charset="0"/>
            </a:endParaRPr>
          </a:p>
          <a:p>
            <a:endParaRPr lang="en-US" dirty="0">
              <a:latin typeface="Trebuchet MS" pitchFamily="34" charset="0"/>
            </a:endParaRPr>
          </a:p>
        </p:txBody>
      </p:sp>
      <p:sp>
        <p:nvSpPr>
          <p:cNvPr id="22" name="Rectangle 13"/>
          <p:cNvSpPr>
            <a:spLocks noChangeArrowheads="1"/>
          </p:cNvSpPr>
          <p:nvPr/>
        </p:nvSpPr>
        <p:spPr bwMode="auto">
          <a:xfrm>
            <a:off x="5895975" y="2636838"/>
            <a:ext cx="431800" cy="315912"/>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atin typeface="Trebuchet MS" pitchFamily="34" charset="0"/>
              </a:rPr>
              <a:t> 6</a:t>
            </a:r>
          </a:p>
        </p:txBody>
      </p:sp>
      <p:sp>
        <p:nvSpPr>
          <p:cNvPr id="23" name="Rectangle 22"/>
          <p:cNvSpPr/>
          <p:nvPr/>
        </p:nvSpPr>
        <p:spPr bwMode="auto">
          <a:xfrm>
            <a:off x="7885113" y="1916113"/>
            <a:ext cx="1055687" cy="31591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r>
              <a:rPr lang="en-US" dirty="0">
                <a:latin typeface="Trebuchet MS" pitchFamily="34" charset="0"/>
              </a:rPr>
              <a:t>Future</a:t>
            </a:r>
          </a:p>
        </p:txBody>
      </p:sp>
      <p:sp>
        <p:nvSpPr>
          <p:cNvPr id="24" name="Rectangle 15"/>
          <p:cNvSpPr>
            <a:spLocks noChangeArrowheads="1"/>
          </p:cNvSpPr>
          <p:nvPr/>
        </p:nvSpPr>
        <p:spPr bwMode="auto">
          <a:xfrm>
            <a:off x="6732588" y="1916113"/>
            <a:ext cx="1008062" cy="315912"/>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atin typeface="Trebuchet MS" pitchFamily="34" charset="0"/>
              </a:rPr>
              <a:t>Existing</a:t>
            </a:r>
          </a:p>
        </p:txBody>
      </p:sp>
    </p:spTree>
    <p:extLst>
      <p:ext uri="{BB962C8B-B14F-4D97-AF65-F5344CB8AC3E}">
        <p14:creationId xmlns:p14="http://schemas.microsoft.com/office/powerpoint/2010/main" val="49458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7504"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229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0" y="5373688"/>
            <a:ext cx="1481138"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417" y="82550"/>
            <a:ext cx="8004175" cy="677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4744"/>
            <a:ext cx="228911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708254" y="3297990"/>
            <a:ext cx="524098" cy="144463"/>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Rectangle 6"/>
          <p:cNvSpPr/>
          <p:nvPr/>
        </p:nvSpPr>
        <p:spPr>
          <a:xfrm>
            <a:off x="7708254" y="5032375"/>
            <a:ext cx="433388" cy="144463"/>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Rectangle 7"/>
          <p:cNvSpPr/>
          <p:nvPr/>
        </p:nvSpPr>
        <p:spPr>
          <a:xfrm>
            <a:off x="5016264" y="4894766"/>
            <a:ext cx="551792" cy="146662"/>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68127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Title 1"/>
          <p:cNvSpPr>
            <a:spLocks noGrp="1"/>
          </p:cNvSpPr>
          <p:nvPr>
            <p:ph type="title"/>
          </p:nvPr>
        </p:nvSpPr>
        <p:spPr>
          <a:xfrm>
            <a:off x="86816" y="619596"/>
            <a:ext cx="8229600" cy="865188"/>
          </a:xfrm>
        </p:spPr>
        <p:txBody>
          <a:bodyPr/>
          <a:lstStyle/>
          <a:p>
            <a:pPr algn="ctr" eaLnBrk="1" hangingPunct="1"/>
            <a:r>
              <a:rPr lang="en-US" sz="4000" dirty="0" smtClean="0">
                <a:latin typeface="Trebuchet MS" pitchFamily="34" charset="0"/>
              </a:rPr>
              <a:t>Main Focus areas of STIP</a:t>
            </a:r>
          </a:p>
        </p:txBody>
      </p:sp>
      <p:sp>
        <p:nvSpPr>
          <p:cNvPr id="11" name="Content Placeholder 2"/>
          <p:cNvSpPr>
            <a:spLocks noGrp="1"/>
          </p:cNvSpPr>
          <p:nvPr>
            <p:ph idx="1"/>
          </p:nvPr>
        </p:nvSpPr>
        <p:spPr>
          <a:xfrm>
            <a:off x="507544" y="1783357"/>
            <a:ext cx="8229600" cy="4525963"/>
          </a:xfrm>
        </p:spPr>
        <p:txBody>
          <a:bodyPr>
            <a:normAutofit/>
          </a:bodyPr>
          <a:lstStyle/>
          <a:p>
            <a:pPr eaLnBrk="1" hangingPunct="1">
              <a:spcAft>
                <a:spcPts val="1200"/>
              </a:spcAft>
              <a:buClr>
                <a:srgbClr val="EE0000"/>
              </a:buClr>
              <a:buSzPct val="125000"/>
              <a:buFont typeface="Arial" pitchFamily="34" charset="0"/>
              <a:buChar char="•"/>
            </a:pPr>
            <a:r>
              <a:rPr lang="en-US" sz="2400" dirty="0" smtClean="0">
                <a:latin typeface="Trebuchet MS" pitchFamily="34" charset="0"/>
              </a:rPr>
              <a:t>Creation of awareness in Science, Engineering &amp; Technology through community outreach.</a:t>
            </a:r>
          </a:p>
          <a:p>
            <a:pPr eaLnBrk="1" hangingPunct="1">
              <a:spcAft>
                <a:spcPts val="1200"/>
              </a:spcAft>
              <a:buClr>
                <a:srgbClr val="EE0000"/>
              </a:buClr>
              <a:buSzPct val="125000"/>
              <a:buFont typeface="Arial" pitchFamily="34" charset="0"/>
              <a:buChar char="•"/>
            </a:pPr>
            <a:r>
              <a:rPr lang="en-US" sz="2400" dirty="0" smtClean="0">
                <a:latin typeface="Trebuchet MS" pitchFamily="34" charset="0"/>
              </a:rPr>
              <a:t>Research in Centre's such as the Vibration Research &amp; Testing Centre (VRTC), High Voltage Direct Current Centre (HVDC) have been established through partnerships with industry.</a:t>
            </a:r>
          </a:p>
          <a:p>
            <a:pPr eaLnBrk="1" hangingPunct="1">
              <a:spcAft>
                <a:spcPts val="1200"/>
              </a:spcAft>
              <a:buClr>
                <a:srgbClr val="EE0000"/>
              </a:buClr>
              <a:buSzPct val="125000"/>
              <a:buFont typeface="Arial" pitchFamily="34" charset="0"/>
              <a:buChar char="•"/>
            </a:pPr>
            <a:r>
              <a:rPr lang="en-US" sz="2400" dirty="0" smtClean="0">
                <a:latin typeface="Trebuchet MS" pitchFamily="34" charset="0"/>
              </a:rPr>
              <a:t>Commercialization of innovative research outputs in collaboration with UKZN, Industry &amp; National Organizations.</a:t>
            </a:r>
          </a:p>
          <a:p>
            <a:pPr eaLnBrk="1" hangingPunct="1"/>
            <a:endParaRPr lang="en-US" sz="2400" dirty="0" smtClean="0">
              <a:latin typeface="Trebuchet MS" pitchFamily="34" charset="0"/>
            </a:endParaRPr>
          </a:p>
        </p:txBody>
      </p:sp>
    </p:spTree>
    <p:extLst>
      <p:ext uri="{BB962C8B-B14F-4D97-AF65-F5344CB8AC3E}">
        <p14:creationId xmlns:p14="http://schemas.microsoft.com/office/powerpoint/2010/main" val="4079643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1" name="Text Box 5"/>
          <p:cNvSpPr txBox="1">
            <a:spLocks noChangeArrowheads="1"/>
          </p:cNvSpPr>
          <p:nvPr/>
        </p:nvSpPr>
        <p:spPr bwMode="auto">
          <a:xfrm>
            <a:off x="1143000" y="594360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s-ES" sz="1800" i="1">
              <a:solidFill>
                <a:schemeClr val="bg1"/>
              </a:solidFill>
              <a:latin typeface="Arial" pitchFamily="34" charset="0"/>
            </a:endParaRPr>
          </a:p>
        </p:txBody>
      </p:sp>
      <p:sp>
        <p:nvSpPr>
          <p:cNvPr id="20" name="4 Rectángulo"/>
          <p:cNvSpPr/>
          <p:nvPr/>
        </p:nvSpPr>
        <p:spPr>
          <a:xfrm>
            <a:off x="2051050" y="4195209"/>
            <a:ext cx="4214813" cy="571500"/>
          </a:xfrm>
          <a:prstGeom prst="rect">
            <a:avLst/>
          </a:prstGeom>
          <a:solidFill>
            <a:schemeClr val="bg1">
              <a:lumMod val="95000"/>
            </a:schemeClr>
          </a:solidFill>
          <a:ln>
            <a:solidFill>
              <a:srgbClr val="559F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latin typeface="Trebuchet MS" pitchFamily="34" charset="0"/>
            </a:endParaRPr>
          </a:p>
        </p:txBody>
      </p:sp>
      <p:sp>
        <p:nvSpPr>
          <p:cNvPr id="21" name="Rectangle 3"/>
          <p:cNvSpPr>
            <a:spLocks noChangeArrowheads="1"/>
          </p:cNvSpPr>
          <p:nvPr/>
        </p:nvSpPr>
        <p:spPr bwMode="auto">
          <a:xfrm>
            <a:off x="2143125" y="2303686"/>
            <a:ext cx="579126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7CBA"/>
              </a:buClr>
              <a:buFontTx/>
              <a:buChar char="•"/>
            </a:pPr>
            <a:endParaRPr lang="ca-ES" sz="2600" dirty="0">
              <a:latin typeface="Trebuchet MS" pitchFamily="34" charset="0"/>
            </a:endParaRPr>
          </a:p>
          <a:p>
            <a:pPr marL="342900" indent="-342900">
              <a:spcBef>
                <a:spcPct val="20000"/>
              </a:spcBef>
              <a:buClr>
                <a:srgbClr val="EE0000"/>
              </a:buClr>
              <a:buFontTx/>
              <a:buChar char="•"/>
            </a:pPr>
            <a:r>
              <a:rPr lang="ca-ES" sz="2600" dirty="0" err="1">
                <a:latin typeface="Trebuchet MS" pitchFamily="34" charset="0"/>
              </a:rPr>
              <a:t>Framework</a:t>
            </a:r>
            <a:r>
              <a:rPr lang="ca-ES" sz="2600" dirty="0">
                <a:latin typeface="Trebuchet MS" pitchFamily="34" charset="0"/>
              </a:rPr>
              <a:t> </a:t>
            </a:r>
          </a:p>
          <a:p>
            <a:pPr marL="342900" indent="-342900">
              <a:spcBef>
                <a:spcPct val="20000"/>
              </a:spcBef>
              <a:buClr>
                <a:srgbClr val="EE0000"/>
              </a:buClr>
              <a:buFontTx/>
              <a:buChar char="•"/>
            </a:pPr>
            <a:r>
              <a:rPr lang="ca-ES" sz="2600" dirty="0">
                <a:latin typeface="Trebuchet MS" pitchFamily="34" charset="0"/>
              </a:rPr>
              <a:t>Barcelona Science </a:t>
            </a:r>
            <a:r>
              <a:rPr lang="ca-ES" sz="2600" dirty="0" smtClean="0">
                <a:latin typeface="Trebuchet MS" pitchFamily="34" charset="0"/>
              </a:rPr>
              <a:t>Park</a:t>
            </a:r>
          </a:p>
          <a:p>
            <a:pPr marL="342900" indent="-342900">
              <a:spcBef>
                <a:spcPct val="20000"/>
              </a:spcBef>
              <a:buClr>
                <a:srgbClr val="EE0000"/>
              </a:buClr>
              <a:buFontTx/>
              <a:buChar char="•"/>
            </a:pPr>
            <a:r>
              <a:rPr lang="ca-ES" sz="2600" dirty="0" smtClean="0">
                <a:latin typeface="Trebuchet MS" pitchFamily="34" charset="0"/>
              </a:rPr>
              <a:t>STIP – University of KwaZulu-Natal</a:t>
            </a:r>
            <a:endParaRPr lang="ca-ES" sz="2600" dirty="0">
              <a:latin typeface="Trebuchet MS" pitchFamily="34" charset="0"/>
            </a:endParaRPr>
          </a:p>
          <a:p>
            <a:pPr marL="342900" indent="-342900">
              <a:spcBef>
                <a:spcPct val="20000"/>
              </a:spcBef>
              <a:buClr>
                <a:srgbClr val="EE0000"/>
              </a:buClr>
              <a:buFontTx/>
              <a:buChar char="•"/>
            </a:pPr>
            <a:r>
              <a:rPr lang="ca-ES" sz="2600" dirty="0">
                <a:latin typeface="Trebuchet MS" pitchFamily="34" charset="0"/>
              </a:rPr>
              <a:t>Conclusions</a:t>
            </a:r>
          </a:p>
        </p:txBody>
      </p:sp>
      <p:sp>
        <p:nvSpPr>
          <p:cNvPr id="22" name="Rectangle 5"/>
          <p:cNvSpPr txBox="1">
            <a:spLocks noChangeArrowheads="1"/>
          </p:cNvSpPr>
          <p:nvPr/>
        </p:nvSpPr>
        <p:spPr bwMode="auto">
          <a:xfrm>
            <a:off x="2143125" y="1875061"/>
            <a:ext cx="2530475" cy="692150"/>
          </a:xfrm>
          <a:prstGeom prst="rect">
            <a:avLst/>
          </a:prstGeom>
          <a:noFill/>
          <a:ln>
            <a:miter lim="800000"/>
            <a:headEnd/>
            <a:tailEnd/>
          </a:ln>
        </p:spPr>
        <p:txBody>
          <a:bodyPr/>
          <a:lstStyle/>
          <a:p>
            <a:pPr>
              <a:defRPr/>
            </a:pPr>
            <a:r>
              <a:rPr lang="es-ES" sz="3200" b="1" kern="0" dirty="0" err="1">
                <a:solidFill>
                  <a:schemeClr val="bg1">
                    <a:lumMod val="50000"/>
                  </a:schemeClr>
                </a:solidFill>
                <a:latin typeface="Trebuchet MS" pitchFamily="34" charset="0"/>
                <a:ea typeface="+mj-ea"/>
                <a:cs typeface="+mj-cs"/>
              </a:rPr>
              <a:t>Contents</a:t>
            </a:r>
            <a:endParaRPr lang="es-ES_tradnl" sz="3200" b="1" kern="0" dirty="0">
              <a:solidFill>
                <a:schemeClr val="bg1">
                  <a:lumMod val="50000"/>
                </a:schemeClr>
              </a:solidFill>
              <a:latin typeface="Trebuchet MS" pitchFamily="34" charset="0"/>
              <a:ea typeface="+mj-ea"/>
              <a:cs typeface="+mj-cs"/>
            </a:endParaRPr>
          </a:p>
        </p:txBody>
      </p:sp>
    </p:spTree>
    <p:extLst>
      <p:ext uri="{BB962C8B-B14F-4D97-AF65-F5344CB8AC3E}">
        <p14:creationId xmlns:p14="http://schemas.microsoft.com/office/powerpoint/2010/main" val="4105778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3 Rectángulo"/>
          <p:cNvSpPr/>
          <p:nvPr/>
        </p:nvSpPr>
        <p:spPr>
          <a:xfrm>
            <a:off x="857250" y="1907430"/>
            <a:ext cx="7858125" cy="2001838"/>
          </a:xfrm>
          <a:prstGeom prst="rect">
            <a:avLst/>
          </a:prstGeom>
          <a:solidFill>
            <a:schemeClr val="bg1">
              <a:lumMod val="95000"/>
            </a:schemeClr>
          </a:solidFill>
          <a:ln>
            <a:solidFill>
              <a:srgbClr val="5C93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latin typeface="Trebuchet MS" pitchFamily="34" charset="0"/>
            </a:endParaRPr>
          </a:p>
        </p:txBody>
      </p:sp>
      <p:sp>
        <p:nvSpPr>
          <p:cNvPr id="11" name="Rectangle 4"/>
          <p:cNvSpPr>
            <a:spLocks noChangeArrowheads="1"/>
          </p:cNvSpPr>
          <p:nvPr/>
        </p:nvSpPr>
        <p:spPr bwMode="auto">
          <a:xfrm>
            <a:off x="827088" y="1121618"/>
            <a:ext cx="3173412"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sz="3200" dirty="0">
                <a:solidFill>
                  <a:schemeClr val="bg1">
                    <a:lumMod val="50000"/>
                  </a:schemeClr>
                </a:solidFill>
                <a:latin typeface="Trebuchet MS" pitchFamily="34" charset="0"/>
              </a:rPr>
              <a:t>Conclusions </a:t>
            </a:r>
            <a:endParaRPr lang="ca-ES" sz="3200" dirty="0">
              <a:solidFill>
                <a:schemeClr val="bg1">
                  <a:lumMod val="50000"/>
                </a:schemeClr>
              </a:solidFill>
              <a:latin typeface="Trebuchet MS" pitchFamily="34" charset="0"/>
            </a:endParaRPr>
          </a:p>
        </p:txBody>
      </p:sp>
      <p:sp>
        <p:nvSpPr>
          <p:cNvPr id="14" name="Text Box 5"/>
          <p:cNvSpPr txBox="1">
            <a:spLocks noChangeArrowheads="1"/>
          </p:cNvSpPr>
          <p:nvPr/>
        </p:nvSpPr>
        <p:spPr bwMode="auto">
          <a:xfrm>
            <a:off x="971550" y="2109043"/>
            <a:ext cx="734536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latin typeface="Trebuchet MS" pitchFamily="34" charset="0"/>
              </a:rPr>
              <a:t>South Africa has </a:t>
            </a:r>
            <a:r>
              <a:rPr lang="en-US" dirty="0">
                <a:latin typeface="Trebuchet MS" pitchFamily="34" charset="0"/>
              </a:rPr>
              <a:t>to create a world-class research, technological development and innovation cluster, that supports </a:t>
            </a:r>
            <a:r>
              <a:rPr lang="en-US" dirty="0" smtClean="0">
                <a:latin typeface="Trebuchet MS" pitchFamily="34" charset="0"/>
              </a:rPr>
              <a:t>all Africa </a:t>
            </a:r>
            <a:r>
              <a:rPr lang="en-US" dirty="0">
                <a:latin typeface="Trebuchet MS" pitchFamily="34" charset="0"/>
              </a:rPr>
              <a:t>in moving towards a value-based knowledge society </a:t>
            </a:r>
          </a:p>
          <a:p>
            <a:pPr eaLnBrk="1" hangingPunct="1"/>
            <a:endParaRPr lang="en-US" dirty="0">
              <a:latin typeface="Trebuchet MS" pitchFamily="34" charset="0"/>
            </a:endParaRPr>
          </a:p>
          <a:p>
            <a:pPr eaLnBrk="1" hangingPunct="1"/>
            <a:endParaRPr lang="en-US" dirty="0">
              <a:latin typeface="Trebuchet MS" pitchFamily="34" charset="0"/>
            </a:endParaRPr>
          </a:p>
          <a:p>
            <a:pPr eaLnBrk="1" hangingPunct="1"/>
            <a:r>
              <a:rPr lang="en-US" sz="2000" i="1" dirty="0">
                <a:latin typeface="Trebuchet MS" pitchFamily="34" charset="0"/>
              </a:rPr>
              <a:t>….applying four basic principles:</a:t>
            </a:r>
          </a:p>
        </p:txBody>
      </p:sp>
    </p:spTree>
    <p:extLst>
      <p:ext uri="{BB962C8B-B14F-4D97-AF65-F5344CB8AC3E}">
        <p14:creationId xmlns:p14="http://schemas.microsoft.com/office/powerpoint/2010/main" val="134374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251520" y="836613"/>
            <a:ext cx="8408987"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u="sng" dirty="0">
                <a:solidFill>
                  <a:srgbClr val="EE0000"/>
                </a:solidFill>
                <a:latin typeface="Trebuchet MS" pitchFamily="34" charset="0"/>
              </a:rPr>
              <a:t>Ambition</a:t>
            </a:r>
            <a:r>
              <a:rPr lang="en-US" sz="2000" dirty="0">
                <a:latin typeface="Trebuchet MS" pitchFamily="34" charset="0"/>
              </a:rPr>
              <a:t>: </a:t>
            </a:r>
            <a:r>
              <a:rPr lang="en-US" sz="2000" dirty="0" smtClean="0">
                <a:latin typeface="Trebuchet MS" pitchFamily="34" charset="0"/>
              </a:rPr>
              <a:t>South Africa should </a:t>
            </a:r>
            <a:r>
              <a:rPr lang="en-US" sz="2000" dirty="0">
                <a:latin typeface="Trebuchet MS" pitchFamily="34" charset="0"/>
              </a:rPr>
              <a:t>be called to become a key </a:t>
            </a:r>
            <a:r>
              <a:rPr lang="en-US" sz="2000" dirty="0" smtClean="0">
                <a:latin typeface="Trebuchet MS" pitchFamily="34" charset="0"/>
              </a:rPr>
              <a:t>          location</a:t>
            </a:r>
            <a:r>
              <a:rPr lang="en-US" sz="2000" dirty="0">
                <a:latin typeface="Trebuchet MS" pitchFamily="34" charset="0"/>
              </a:rPr>
              <a:t>, reference and lighthouse for the global society and markets</a:t>
            </a:r>
          </a:p>
          <a:p>
            <a:pPr algn="just" eaLnBrk="1" hangingPunct="1"/>
            <a:endParaRPr lang="en-US" sz="2000" dirty="0">
              <a:latin typeface="Trebuchet MS" pitchFamily="34" charset="0"/>
            </a:endParaRPr>
          </a:p>
          <a:p>
            <a:pPr eaLnBrk="1" hangingPunct="1"/>
            <a:r>
              <a:rPr lang="en-US" sz="2000" b="1" u="sng" dirty="0">
                <a:solidFill>
                  <a:srgbClr val="EE0000"/>
                </a:solidFill>
                <a:latin typeface="Trebuchet MS" pitchFamily="34" charset="0"/>
              </a:rPr>
              <a:t>Sustainability</a:t>
            </a:r>
            <a:r>
              <a:rPr lang="en-US" sz="2000" dirty="0">
                <a:latin typeface="Trebuchet MS" pitchFamily="34" charset="0"/>
              </a:rPr>
              <a:t>: The success implies building a balance, that  is adaptable and sustainable in both the short, medium, and long term,  between, on the one hand, investments/costs and, on the other hand, ROI/benefits (both tangible and intangible) </a:t>
            </a:r>
          </a:p>
          <a:p>
            <a:pPr algn="just" eaLnBrk="1" hangingPunct="1"/>
            <a:endParaRPr lang="en-US" sz="2000" dirty="0">
              <a:latin typeface="Trebuchet MS" pitchFamily="34" charset="0"/>
            </a:endParaRPr>
          </a:p>
          <a:p>
            <a:pPr eaLnBrk="1" hangingPunct="1"/>
            <a:r>
              <a:rPr lang="en-US" sz="2000" u="sng" dirty="0">
                <a:solidFill>
                  <a:srgbClr val="EE0000"/>
                </a:solidFill>
                <a:latin typeface="Trebuchet MS" pitchFamily="34" charset="0"/>
              </a:rPr>
              <a:t>“</a:t>
            </a:r>
            <a:r>
              <a:rPr lang="en-US" sz="2000" b="1" u="sng" dirty="0">
                <a:solidFill>
                  <a:srgbClr val="EE0000"/>
                </a:solidFill>
                <a:latin typeface="Trebuchet MS" pitchFamily="34" charset="0"/>
              </a:rPr>
              <a:t>Customer orientation</a:t>
            </a:r>
            <a:r>
              <a:rPr lang="en-US" sz="2000" b="1" u="sng" dirty="0" smtClean="0">
                <a:solidFill>
                  <a:srgbClr val="EE0000"/>
                </a:solidFill>
                <a:latin typeface="Trebuchet MS" pitchFamily="34" charset="0"/>
              </a:rPr>
              <a:t>”</a:t>
            </a:r>
            <a:r>
              <a:rPr lang="en-US" sz="2000" b="1" dirty="0" smtClean="0">
                <a:latin typeface="Trebuchet MS" pitchFamily="34" charset="0"/>
              </a:rPr>
              <a:t>:</a:t>
            </a:r>
            <a:r>
              <a:rPr lang="en-US" sz="2000" dirty="0" smtClean="0">
                <a:latin typeface="Trebuchet MS" pitchFamily="34" charset="0"/>
              </a:rPr>
              <a:t> </a:t>
            </a:r>
            <a:r>
              <a:rPr lang="en-US" sz="2000" dirty="0">
                <a:latin typeface="Trebuchet MS" pitchFamily="34" charset="0"/>
              </a:rPr>
              <a:t>It has to find the right match between offer and demand providing direct and explicit answers to its four “customers” (firms, entrepreneurs, academia, and investors) and generating the adequate demand for knowledge-based economy services</a:t>
            </a:r>
          </a:p>
          <a:p>
            <a:pPr algn="just" eaLnBrk="1" hangingPunct="1"/>
            <a:endParaRPr lang="en-US" sz="2000" dirty="0">
              <a:latin typeface="Trebuchet MS" pitchFamily="34" charset="0"/>
            </a:endParaRPr>
          </a:p>
          <a:p>
            <a:pPr eaLnBrk="1" hangingPunct="1"/>
            <a:r>
              <a:rPr lang="en-US" sz="2000" b="1" u="sng" dirty="0" err="1">
                <a:solidFill>
                  <a:srgbClr val="EE0000"/>
                </a:solidFill>
                <a:latin typeface="Trebuchet MS" pitchFamily="34" charset="0"/>
              </a:rPr>
              <a:t>Glocalization</a:t>
            </a:r>
            <a:r>
              <a:rPr lang="en-US" sz="2000" dirty="0">
                <a:latin typeface="Trebuchet MS" pitchFamily="34" charset="0"/>
              </a:rPr>
              <a:t>: Globalization with local flavor. The project should be influenced by the culture, vision, needs, expectations and way of doing things of </a:t>
            </a:r>
            <a:r>
              <a:rPr lang="en-US" sz="2000" dirty="0" smtClean="0">
                <a:latin typeface="Trebuchet MS" pitchFamily="34" charset="0"/>
              </a:rPr>
              <a:t>Africa. </a:t>
            </a:r>
            <a:endParaRPr lang="en-US" sz="2000" dirty="0">
              <a:latin typeface="Trebuchet MS" pitchFamily="34" charset="0"/>
            </a:endParaRPr>
          </a:p>
          <a:p>
            <a:pPr eaLnBrk="1" hangingPunct="1"/>
            <a:endParaRPr lang="en-US" sz="2000" dirty="0">
              <a:latin typeface="Trebuchet MS" pitchFamily="34" charset="0"/>
            </a:endParaRPr>
          </a:p>
          <a:p>
            <a:pPr eaLnBrk="1" hangingPunct="1"/>
            <a:r>
              <a:rPr lang="en-US" sz="1800" i="1" dirty="0">
                <a:solidFill>
                  <a:srgbClr val="EE0000"/>
                </a:solidFill>
                <a:latin typeface="Trebuchet MS" pitchFamily="34" charset="0"/>
              </a:rPr>
              <a:t>….and </a:t>
            </a:r>
            <a:r>
              <a:rPr lang="en-US" sz="1800" i="1" dirty="0" smtClean="0">
                <a:solidFill>
                  <a:srgbClr val="EE0000"/>
                </a:solidFill>
                <a:latin typeface="Trebuchet MS" pitchFamily="34" charset="0"/>
              </a:rPr>
              <a:t>addressing </a:t>
            </a:r>
            <a:r>
              <a:rPr lang="en-US" sz="1800" i="1" dirty="0">
                <a:solidFill>
                  <a:srgbClr val="EE0000"/>
                </a:solidFill>
                <a:latin typeface="Trebuchet MS" pitchFamily="34" charset="0"/>
              </a:rPr>
              <a:t>targeting value-based knowledge society benefits:</a:t>
            </a:r>
            <a:endParaRPr lang="en-US" sz="1600" i="1" dirty="0">
              <a:solidFill>
                <a:srgbClr val="EE0000"/>
              </a:solidFill>
              <a:latin typeface="Trebuchet MS" pitchFamily="34" charset="0"/>
            </a:endParaRPr>
          </a:p>
        </p:txBody>
      </p:sp>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Tree>
    <p:extLst>
      <p:ext uri="{BB962C8B-B14F-4D97-AF65-F5344CB8AC3E}">
        <p14:creationId xmlns:p14="http://schemas.microsoft.com/office/powerpoint/2010/main" val="2276663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18" name="Text Box 4"/>
          <p:cNvSpPr txBox="1">
            <a:spLocks noChangeArrowheads="1"/>
          </p:cNvSpPr>
          <p:nvPr/>
        </p:nvSpPr>
        <p:spPr bwMode="auto">
          <a:xfrm>
            <a:off x="642938" y="891872"/>
            <a:ext cx="8675687"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Clr>
                <a:srgbClr val="EE0000"/>
              </a:buClr>
              <a:buSzPct val="125000"/>
              <a:buFont typeface="Arial" pitchFamily="34" charset="0"/>
              <a:buChar char="•"/>
            </a:pPr>
            <a:r>
              <a:rPr lang="en-US" sz="2200" dirty="0">
                <a:latin typeface="Trebuchet MS" pitchFamily="34" charset="0"/>
              </a:rPr>
              <a:t>Job Creation</a:t>
            </a:r>
          </a:p>
          <a:p>
            <a:pPr marL="342900" indent="-342900" eaLnBrk="1" hangingPunct="1">
              <a:buClr>
                <a:srgbClr val="EE0000"/>
              </a:buClr>
              <a:buSzPct val="125000"/>
              <a:buFont typeface="Arial" pitchFamily="34" charset="0"/>
              <a:buChar char="•"/>
            </a:pPr>
            <a:r>
              <a:rPr lang="en-US" sz="2200" dirty="0">
                <a:latin typeface="Trebuchet MS" pitchFamily="34" charset="0"/>
              </a:rPr>
              <a:t>Competitiveness Improvement</a:t>
            </a:r>
          </a:p>
          <a:p>
            <a:pPr marL="342900" indent="-342900" eaLnBrk="1" hangingPunct="1">
              <a:buClr>
                <a:srgbClr val="EE0000"/>
              </a:buClr>
              <a:buSzPct val="125000"/>
              <a:buFont typeface="Arial" pitchFamily="34" charset="0"/>
              <a:buChar char="•"/>
            </a:pPr>
            <a:r>
              <a:rPr lang="en-US" sz="2200" dirty="0">
                <a:latin typeface="Trebuchet MS" pitchFamily="34" charset="0"/>
              </a:rPr>
              <a:t>Growth in Export Capacities of Innovative Solution and Technologies</a:t>
            </a:r>
          </a:p>
          <a:p>
            <a:pPr marL="342900" indent="-342900" eaLnBrk="1" hangingPunct="1">
              <a:buClr>
                <a:srgbClr val="EE0000"/>
              </a:buClr>
              <a:buSzPct val="125000"/>
              <a:buFont typeface="Arial" pitchFamily="34" charset="0"/>
              <a:buChar char="•"/>
            </a:pPr>
            <a:r>
              <a:rPr lang="en-US" sz="2200" dirty="0">
                <a:latin typeface="Trebuchet MS" pitchFamily="34" charset="0"/>
              </a:rPr>
              <a:t> Improvement of the Local Innovative Brand</a:t>
            </a:r>
          </a:p>
          <a:p>
            <a:pPr marL="342900" indent="-342900" eaLnBrk="1" hangingPunct="1">
              <a:buClr>
                <a:srgbClr val="EE0000"/>
              </a:buClr>
              <a:buSzPct val="125000"/>
              <a:buFont typeface="Arial" pitchFamily="34" charset="0"/>
              <a:buChar char="•"/>
            </a:pPr>
            <a:r>
              <a:rPr lang="en-US" sz="2200" dirty="0">
                <a:latin typeface="Trebuchet MS" pitchFamily="34" charset="0"/>
              </a:rPr>
              <a:t> Capacity to Attract Investments from other Countries</a:t>
            </a:r>
          </a:p>
          <a:p>
            <a:pPr marL="342900" indent="-342900" eaLnBrk="1" hangingPunct="1">
              <a:buClr>
                <a:srgbClr val="EE0000"/>
              </a:buClr>
              <a:buSzPct val="125000"/>
              <a:buFont typeface="Arial" pitchFamily="34" charset="0"/>
              <a:buChar char="•"/>
            </a:pPr>
            <a:r>
              <a:rPr lang="en-US" sz="2200" dirty="0">
                <a:latin typeface="Trebuchet MS" pitchFamily="34" charset="0"/>
              </a:rPr>
              <a:t> Reinforcement of Knowledge and Innovation Regional Clusters</a:t>
            </a:r>
          </a:p>
          <a:p>
            <a:pPr marL="342900" indent="-342900" eaLnBrk="1" hangingPunct="1">
              <a:buClr>
                <a:srgbClr val="EE0000"/>
              </a:buClr>
              <a:buSzPct val="125000"/>
              <a:buFont typeface="Arial" pitchFamily="34" charset="0"/>
              <a:buChar char="•"/>
            </a:pPr>
            <a:r>
              <a:rPr lang="en-US" sz="2200" dirty="0">
                <a:latin typeface="Trebuchet MS" pitchFamily="34" charset="0"/>
              </a:rPr>
              <a:t> Talent Attraction, Development and Retention</a:t>
            </a:r>
          </a:p>
          <a:p>
            <a:pPr marL="342900" indent="-342900" eaLnBrk="1" hangingPunct="1">
              <a:buClr>
                <a:srgbClr val="EE0000"/>
              </a:buClr>
              <a:buSzPct val="125000"/>
              <a:buFont typeface="Arial" pitchFamily="34" charset="0"/>
              <a:buChar char="•"/>
            </a:pPr>
            <a:r>
              <a:rPr lang="en-US" sz="2200" dirty="0">
                <a:latin typeface="Trebuchet MS" pitchFamily="34" charset="0"/>
              </a:rPr>
              <a:t> Better Capitalization of R&amp;D Results (patents, </a:t>
            </a:r>
            <a:r>
              <a:rPr lang="en-US" sz="2200" dirty="0" err="1">
                <a:latin typeface="Trebuchet MS" pitchFamily="34" charset="0"/>
              </a:rPr>
              <a:t>licences</a:t>
            </a:r>
            <a:r>
              <a:rPr lang="en-US" sz="2200" dirty="0">
                <a:latin typeface="Trebuchet MS" pitchFamily="34" charset="0"/>
              </a:rPr>
              <a:t>, spin offs…)</a:t>
            </a:r>
          </a:p>
          <a:p>
            <a:pPr marL="342900" indent="-342900" eaLnBrk="1" hangingPunct="1">
              <a:buClr>
                <a:srgbClr val="EE0000"/>
              </a:buClr>
              <a:buSzPct val="125000"/>
              <a:buFont typeface="Arial" pitchFamily="34" charset="0"/>
              <a:buChar char="•"/>
            </a:pPr>
            <a:r>
              <a:rPr lang="en-US" sz="2200" dirty="0">
                <a:latin typeface="Trebuchet MS" pitchFamily="34" charset="0"/>
              </a:rPr>
              <a:t> Promotion of the New knowledge-Based Economy</a:t>
            </a:r>
          </a:p>
          <a:p>
            <a:pPr marL="342900" indent="-342900" eaLnBrk="1" hangingPunct="1">
              <a:buClr>
                <a:srgbClr val="EE0000"/>
              </a:buClr>
              <a:buSzPct val="125000"/>
              <a:buFont typeface="Arial" pitchFamily="34" charset="0"/>
              <a:buChar char="•"/>
            </a:pPr>
            <a:r>
              <a:rPr lang="en-US" sz="2200" dirty="0">
                <a:latin typeface="Trebuchet MS" pitchFamily="34" charset="0"/>
              </a:rPr>
              <a:t> Better Visibility in the Global Market and Society</a:t>
            </a:r>
          </a:p>
          <a:p>
            <a:pPr marL="342900" indent="-342900" eaLnBrk="1" hangingPunct="1">
              <a:buClr>
                <a:srgbClr val="EE0000"/>
              </a:buClr>
              <a:buSzPct val="125000"/>
              <a:buFont typeface="Arial" pitchFamily="34" charset="0"/>
              <a:buChar char="•"/>
            </a:pPr>
            <a:r>
              <a:rPr lang="en-US" sz="2200" dirty="0">
                <a:latin typeface="Trebuchet MS" pitchFamily="34" charset="0"/>
              </a:rPr>
              <a:t> Public Services Innovation</a:t>
            </a:r>
          </a:p>
          <a:p>
            <a:pPr marL="342900" indent="-342900" eaLnBrk="1" hangingPunct="1">
              <a:buClr>
                <a:srgbClr val="EE0000"/>
              </a:buClr>
              <a:buSzPct val="125000"/>
              <a:buFont typeface="Arial" pitchFamily="34" charset="0"/>
              <a:buChar char="•"/>
            </a:pPr>
            <a:r>
              <a:rPr lang="en-US" sz="2200" dirty="0">
                <a:latin typeface="Trebuchet MS" pitchFamily="34" charset="0"/>
              </a:rPr>
              <a:t> Improvement of Public Services Quality and Efficiency</a:t>
            </a:r>
          </a:p>
          <a:p>
            <a:pPr eaLnBrk="1" hangingPunct="1">
              <a:buSzPct val="75000"/>
              <a:buFontTx/>
              <a:buBlip>
                <a:blip r:embed="rId6"/>
              </a:buBlip>
            </a:pPr>
            <a:endParaRPr lang="en-US" dirty="0">
              <a:latin typeface="Trebuchet MS" pitchFamily="34" charset="0"/>
            </a:endParaRPr>
          </a:p>
        </p:txBody>
      </p:sp>
    </p:spTree>
    <p:extLst>
      <p:ext uri="{BB962C8B-B14F-4D97-AF65-F5344CB8AC3E}">
        <p14:creationId xmlns:p14="http://schemas.microsoft.com/office/powerpoint/2010/main" val="10769432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pic>
        <p:nvPicPr>
          <p:cNvPr id="8" name="Picture 2" descr="C:\Documents and Settings\dportales\Escritorio\IMG_4621 copia.jpg"/>
          <p:cNvPicPr>
            <a:picLocks noChangeAspect="1" noChangeArrowheads="1"/>
          </p:cNvPicPr>
          <p:nvPr/>
        </p:nvPicPr>
        <p:blipFill>
          <a:blip r:embed="rId6" cstate="print">
            <a:extLst>
              <a:ext uri="{28A0092B-C50C-407E-A947-70E740481C1C}">
                <a14:useLocalDpi xmlns:a14="http://schemas.microsoft.com/office/drawing/2010/main" val="0"/>
              </a:ext>
            </a:extLst>
          </a:blip>
          <a:srcRect t="7191" b="29530"/>
          <a:stretch>
            <a:fillRect/>
          </a:stretch>
        </p:blipFill>
        <p:spPr bwMode="auto">
          <a:xfrm>
            <a:off x="438803" y="2487590"/>
            <a:ext cx="3528392" cy="166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15816" y="1412776"/>
            <a:ext cx="3139001" cy="769441"/>
          </a:xfrm>
          <a:prstGeom prst="rect">
            <a:avLst/>
          </a:prstGeom>
          <a:ln>
            <a:solidFill>
              <a:srgbClr val="559FB1"/>
            </a:solidFill>
          </a:ln>
        </p:spPr>
        <p:txBody>
          <a:bodyPr wrap="none">
            <a:spAutoFit/>
          </a:bodyPr>
          <a:lstStyle/>
          <a:p>
            <a:r>
              <a:rPr lang="en-ZA" sz="4400" b="1" dirty="0" smtClean="0">
                <a:solidFill>
                  <a:srgbClr val="EE0000"/>
                </a:solidFill>
                <a:latin typeface="Trebuchet MS" pitchFamily="34" charset="0"/>
              </a:rPr>
              <a:t>Thank you!</a:t>
            </a:r>
            <a:endParaRPr lang="es-ES" sz="4400" dirty="0">
              <a:solidFill>
                <a:srgbClr val="EE0000"/>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2464" y="2487590"/>
            <a:ext cx="4009976" cy="1666797"/>
          </a:xfrm>
          <a:prstGeom prst="rect">
            <a:avLst/>
          </a:prstGeom>
        </p:spPr>
      </p:pic>
      <p:sp>
        <p:nvSpPr>
          <p:cNvPr id="4" name="Rectangle 3"/>
          <p:cNvSpPr/>
          <p:nvPr/>
        </p:nvSpPr>
        <p:spPr>
          <a:xfrm>
            <a:off x="5885113" y="4445154"/>
            <a:ext cx="2347950" cy="400110"/>
          </a:xfrm>
          <a:prstGeom prst="rect">
            <a:avLst/>
          </a:prstGeom>
        </p:spPr>
        <p:txBody>
          <a:bodyPr wrap="none">
            <a:spAutoFit/>
          </a:bodyPr>
          <a:lstStyle/>
          <a:p>
            <a:r>
              <a:rPr lang="es-ES" sz="2000" dirty="0" err="1" smtClean="0">
                <a:ln>
                  <a:solidFill>
                    <a:schemeClr val="tx2">
                      <a:lumMod val="75000"/>
                    </a:schemeClr>
                  </a:solidFill>
                </a:ln>
                <a:solidFill>
                  <a:schemeClr val="tx2">
                    <a:lumMod val="75000"/>
                  </a:schemeClr>
                </a:solidFill>
              </a:rPr>
              <a:t>Mr</a:t>
            </a:r>
            <a:r>
              <a:rPr lang="es-ES" sz="2000" dirty="0" smtClean="0">
                <a:ln>
                  <a:solidFill>
                    <a:schemeClr val="tx2">
                      <a:lumMod val="75000"/>
                    </a:schemeClr>
                  </a:solidFill>
                </a:ln>
                <a:solidFill>
                  <a:schemeClr val="tx2">
                    <a:lumMod val="75000"/>
                  </a:schemeClr>
                </a:solidFill>
              </a:rPr>
              <a:t> </a:t>
            </a:r>
            <a:r>
              <a:rPr lang="es-ES" sz="2000" dirty="0" err="1" smtClean="0">
                <a:ln>
                  <a:solidFill>
                    <a:schemeClr val="tx2">
                      <a:lumMod val="75000"/>
                    </a:schemeClr>
                  </a:solidFill>
                </a:ln>
                <a:solidFill>
                  <a:schemeClr val="tx2">
                    <a:lumMod val="75000"/>
                  </a:schemeClr>
                </a:solidFill>
              </a:rPr>
              <a:t>Pravesh</a:t>
            </a:r>
            <a:r>
              <a:rPr lang="es-ES" sz="2000" dirty="0" smtClean="0">
                <a:ln>
                  <a:solidFill>
                    <a:schemeClr val="tx2">
                      <a:lumMod val="75000"/>
                    </a:schemeClr>
                  </a:solidFill>
                </a:ln>
                <a:solidFill>
                  <a:schemeClr val="tx2">
                    <a:lumMod val="75000"/>
                  </a:schemeClr>
                </a:solidFill>
              </a:rPr>
              <a:t> </a:t>
            </a:r>
            <a:r>
              <a:rPr lang="es-ES" sz="2000" dirty="0" err="1" smtClean="0">
                <a:ln>
                  <a:solidFill>
                    <a:schemeClr val="tx2">
                      <a:lumMod val="75000"/>
                    </a:schemeClr>
                  </a:solidFill>
                </a:ln>
                <a:solidFill>
                  <a:schemeClr val="tx2">
                    <a:lumMod val="75000"/>
                  </a:schemeClr>
                </a:solidFill>
              </a:rPr>
              <a:t>Moodley</a:t>
            </a:r>
            <a:endParaRPr lang="es-ES" sz="2000" dirty="0">
              <a:ln>
                <a:solidFill>
                  <a:schemeClr val="tx2">
                    <a:lumMod val="75000"/>
                  </a:schemeClr>
                </a:solidFill>
              </a:ln>
              <a:solidFill>
                <a:schemeClr val="tx2">
                  <a:lumMod val="75000"/>
                </a:schemeClr>
              </a:solidFill>
            </a:endParaRPr>
          </a:p>
        </p:txBody>
      </p:sp>
      <p:sp>
        <p:nvSpPr>
          <p:cNvPr id="14" name="Rectangle 13"/>
          <p:cNvSpPr/>
          <p:nvPr/>
        </p:nvSpPr>
        <p:spPr>
          <a:xfrm>
            <a:off x="5756007" y="4941168"/>
            <a:ext cx="2632708" cy="400110"/>
          </a:xfrm>
          <a:prstGeom prst="rect">
            <a:avLst/>
          </a:prstGeom>
        </p:spPr>
        <p:txBody>
          <a:bodyPr wrap="none">
            <a:spAutoFit/>
          </a:bodyPr>
          <a:lstStyle/>
          <a:p>
            <a:r>
              <a:rPr lang="es-ES" sz="2000" dirty="0">
                <a:ln>
                  <a:solidFill>
                    <a:schemeClr val="tx2">
                      <a:lumMod val="75000"/>
                    </a:schemeClr>
                  </a:solidFill>
                </a:ln>
                <a:solidFill>
                  <a:schemeClr val="tx2">
                    <a:lumMod val="75000"/>
                  </a:schemeClr>
                </a:solidFill>
              </a:rPr>
              <a:t>Moodleypr@ukzn.ac.za</a:t>
            </a:r>
          </a:p>
        </p:txBody>
      </p:sp>
      <p:sp>
        <p:nvSpPr>
          <p:cNvPr id="15" name="Rectangle 14"/>
          <p:cNvSpPr/>
          <p:nvPr/>
        </p:nvSpPr>
        <p:spPr>
          <a:xfrm>
            <a:off x="2906731" y="4445154"/>
            <a:ext cx="2697277" cy="400110"/>
          </a:xfrm>
          <a:prstGeom prst="rect">
            <a:avLst/>
          </a:prstGeom>
        </p:spPr>
        <p:txBody>
          <a:bodyPr wrap="none">
            <a:spAutoFit/>
          </a:bodyPr>
          <a:lstStyle/>
          <a:p>
            <a:r>
              <a:rPr lang="es-ES" sz="2000" dirty="0" smtClean="0">
                <a:ln>
                  <a:solidFill>
                    <a:schemeClr val="tx2">
                      <a:lumMod val="75000"/>
                    </a:schemeClr>
                  </a:solidFill>
                </a:ln>
                <a:solidFill>
                  <a:schemeClr val="tx2">
                    <a:lumMod val="75000"/>
                  </a:schemeClr>
                </a:solidFill>
              </a:rPr>
              <a:t>Prof. Fernando </a:t>
            </a:r>
            <a:r>
              <a:rPr lang="es-ES" sz="2000" dirty="0" err="1" smtClean="0">
                <a:ln>
                  <a:solidFill>
                    <a:schemeClr val="tx2">
                      <a:lumMod val="75000"/>
                    </a:schemeClr>
                  </a:solidFill>
                </a:ln>
                <a:solidFill>
                  <a:schemeClr val="tx2">
                    <a:lumMod val="75000"/>
                  </a:schemeClr>
                </a:solidFill>
              </a:rPr>
              <a:t>Albericio</a:t>
            </a:r>
            <a:endParaRPr lang="es-ES" sz="2000" dirty="0">
              <a:ln>
                <a:solidFill>
                  <a:schemeClr val="tx2">
                    <a:lumMod val="75000"/>
                  </a:schemeClr>
                </a:solidFill>
              </a:ln>
              <a:solidFill>
                <a:schemeClr val="tx2">
                  <a:lumMod val="75000"/>
                </a:schemeClr>
              </a:solidFill>
            </a:endParaRPr>
          </a:p>
        </p:txBody>
      </p:sp>
      <p:sp>
        <p:nvSpPr>
          <p:cNvPr id="16" name="Rectangle 15"/>
          <p:cNvSpPr/>
          <p:nvPr/>
        </p:nvSpPr>
        <p:spPr>
          <a:xfrm>
            <a:off x="3037921" y="4941168"/>
            <a:ext cx="2406684" cy="400110"/>
          </a:xfrm>
          <a:prstGeom prst="rect">
            <a:avLst/>
          </a:prstGeom>
        </p:spPr>
        <p:txBody>
          <a:bodyPr wrap="none">
            <a:spAutoFit/>
          </a:bodyPr>
          <a:lstStyle/>
          <a:p>
            <a:r>
              <a:rPr lang="es-ES" sz="2000" dirty="0" smtClean="0">
                <a:ln>
                  <a:solidFill>
                    <a:schemeClr val="tx2">
                      <a:lumMod val="75000"/>
                    </a:schemeClr>
                  </a:solidFill>
                </a:ln>
                <a:solidFill>
                  <a:schemeClr val="tx2">
                    <a:lumMod val="75000"/>
                  </a:schemeClr>
                </a:solidFill>
              </a:rPr>
              <a:t>Albericio@ukzn.ac.za</a:t>
            </a:r>
            <a:endParaRPr lang="es-ES" sz="2000" dirty="0">
              <a:ln>
                <a:solidFill>
                  <a:schemeClr val="tx2">
                    <a:lumMod val="75000"/>
                  </a:schemeClr>
                </a:solidFill>
              </a:ln>
              <a:solidFill>
                <a:schemeClr val="tx2">
                  <a:lumMod val="75000"/>
                </a:schemeClr>
              </a:solidFill>
            </a:endParaRPr>
          </a:p>
        </p:txBody>
      </p:sp>
      <p:sp>
        <p:nvSpPr>
          <p:cNvPr id="17" name="Rectangle 16"/>
          <p:cNvSpPr/>
          <p:nvPr/>
        </p:nvSpPr>
        <p:spPr>
          <a:xfrm>
            <a:off x="3200081" y="5510825"/>
            <a:ext cx="2042547" cy="400110"/>
          </a:xfrm>
          <a:prstGeom prst="rect">
            <a:avLst/>
          </a:prstGeom>
        </p:spPr>
        <p:txBody>
          <a:bodyPr wrap="none">
            <a:spAutoFit/>
          </a:bodyPr>
          <a:lstStyle/>
          <a:p>
            <a:r>
              <a:rPr lang="es-ES" sz="2000" dirty="0" smtClean="0">
                <a:ln>
                  <a:solidFill>
                    <a:schemeClr val="tx2">
                      <a:lumMod val="75000"/>
                    </a:schemeClr>
                  </a:solidFill>
                </a:ln>
                <a:solidFill>
                  <a:schemeClr val="tx2">
                    <a:lumMod val="75000"/>
                  </a:schemeClr>
                </a:solidFill>
              </a:rPr>
              <a:t>albericio@ub.edu</a:t>
            </a:r>
            <a:endParaRPr lang="es-ES" sz="2000" dirty="0">
              <a:ln>
                <a:solidFill>
                  <a:schemeClr val="tx2">
                    <a:lumMod val="75000"/>
                  </a:schemeClr>
                </a:solidFill>
              </a:ln>
              <a:solidFill>
                <a:schemeClr val="tx2">
                  <a:lumMod val="75000"/>
                </a:schemeClr>
              </a:solidFill>
            </a:endParaRPr>
          </a:p>
        </p:txBody>
      </p:sp>
    </p:spTree>
    <p:extLst>
      <p:ext uri="{BB962C8B-B14F-4D97-AF65-F5344CB8AC3E}">
        <p14:creationId xmlns:p14="http://schemas.microsoft.com/office/powerpoint/2010/main" val="1832298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045575"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5 CuadroTexto"/>
          <p:cNvSpPr txBox="1">
            <a:spLocks noChangeArrowheads="1"/>
          </p:cNvSpPr>
          <p:nvPr/>
        </p:nvSpPr>
        <p:spPr bwMode="auto">
          <a:xfrm>
            <a:off x="2411413" y="266700"/>
            <a:ext cx="4105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z="2000" b="1" dirty="0" err="1" smtClean="0">
                <a:solidFill>
                  <a:srgbClr val="559FB1"/>
                </a:solidFill>
                <a:latin typeface="Calibri" pitchFamily="34" charset="0"/>
              </a:rPr>
              <a:t>Competitiveness</a:t>
            </a:r>
            <a:r>
              <a:rPr lang="es-ES" sz="2000" b="1" dirty="0" smtClean="0">
                <a:solidFill>
                  <a:srgbClr val="559FB1"/>
                </a:solidFill>
                <a:latin typeface="Calibri" pitchFamily="34" charset="0"/>
              </a:rPr>
              <a:t> Global </a:t>
            </a:r>
            <a:r>
              <a:rPr lang="es-ES" sz="2000" b="1" dirty="0" err="1" smtClean="0">
                <a:solidFill>
                  <a:srgbClr val="559FB1"/>
                </a:solidFill>
                <a:latin typeface="Calibri" pitchFamily="34" charset="0"/>
              </a:rPr>
              <a:t>Index</a:t>
            </a:r>
            <a:endParaRPr lang="es-ES" sz="2000" b="1" dirty="0">
              <a:solidFill>
                <a:srgbClr val="559FB1"/>
              </a:solidFill>
              <a:latin typeface="Calibri" pitchFamily="34" charset="0"/>
            </a:endParaRPr>
          </a:p>
        </p:txBody>
      </p:sp>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919" y="5517232"/>
            <a:ext cx="2160588"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07504" y="6369290"/>
            <a:ext cx="8938071"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759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853053" y="1628800"/>
            <a:ext cx="4290947" cy="5443458"/>
            <a:chOff x="6353175" y="1971975"/>
            <a:chExt cx="4290947" cy="5443458"/>
          </a:xfrm>
        </p:grpSpPr>
        <p:pic>
          <p:nvPicPr>
            <p:cNvPr id="16387"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l="5186" t="2428"/>
            <a:stretch/>
          </p:blipFill>
          <p:spPr bwMode="auto">
            <a:xfrm>
              <a:off x="6353175" y="3340127"/>
              <a:ext cx="3495675" cy="407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5 CuadroTexto"/>
            <p:cNvSpPr txBox="1">
              <a:spLocks noChangeArrowheads="1"/>
            </p:cNvSpPr>
            <p:nvPr/>
          </p:nvSpPr>
          <p:spPr bwMode="auto">
            <a:xfrm>
              <a:off x="9575735" y="4380236"/>
              <a:ext cx="10683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sz="2000" b="1" dirty="0" smtClean="0">
                  <a:solidFill>
                    <a:srgbClr val="1F497D"/>
                  </a:solidFill>
                  <a:latin typeface="Calibri" pitchFamily="34" charset="0"/>
                </a:rPr>
                <a:t>Spain</a:t>
              </a:r>
              <a:endParaRPr lang="es-ES" sz="2000" b="1" dirty="0">
                <a:solidFill>
                  <a:srgbClr val="1F497D"/>
                </a:solidFill>
                <a:latin typeface="Calibri" pitchFamily="34" charset="0"/>
              </a:endParaRPr>
            </a:p>
          </p:txBody>
        </p:sp>
        <p:sp>
          <p:nvSpPr>
            <p:cNvPr id="23" name="5 CuadroTexto"/>
            <p:cNvSpPr txBox="1">
              <a:spLocks noChangeArrowheads="1"/>
            </p:cNvSpPr>
            <p:nvPr/>
          </p:nvSpPr>
          <p:spPr bwMode="auto">
            <a:xfrm>
              <a:off x="9527481" y="1971975"/>
              <a:ext cx="10683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sz="2000" b="1" dirty="0" err="1" smtClean="0">
                  <a:solidFill>
                    <a:srgbClr val="1F497D"/>
                  </a:solidFill>
                  <a:latin typeface="Calibri" pitchFamily="34" charset="0"/>
                </a:rPr>
                <a:t>Japan</a:t>
              </a:r>
              <a:endParaRPr lang="es-ES" sz="2000" b="1" dirty="0">
                <a:solidFill>
                  <a:srgbClr val="1F497D"/>
                </a:solidFill>
                <a:latin typeface="Calibri" pitchFamily="34" charset="0"/>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81" y="890959"/>
            <a:ext cx="4276911" cy="469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5 CuadroTexto"/>
          <p:cNvSpPr txBox="1">
            <a:spLocks noChangeArrowheads="1"/>
          </p:cNvSpPr>
          <p:nvPr/>
        </p:nvSpPr>
        <p:spPr bwMode="auto">
          <a:xfrm>
            <a:off x="2882569" y="962326"/>
            <a:ext cx="15523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sz="2000" b="1" dirty="0" smtClean="0">
                <a:solidFill>
                  <a:srgbClr val="1F497D"/>
                </a:solidFill>
                <a:latin typeface="Calibri" pitchFamily="34" charset="0"/>
              </a:rPr>
              <a:t>South </a:t>
            </a:r>
            <a:r>
              <a:rPr lang="es-ES" sz="2000" b="1" dirty="0" err="1" smtClean="0">
                <a:solidFill>
                  <a:srgbClr val="1F497D"/>
                </a:solidFill>
                <a:latin typeface="Calibri" pitchFamily="34" charset="0"/>
              </a:rPr>
              <a:t>Africa</a:t>
            </a:r>
            <a:endParaRPr lang="es-ES" sz="2000" b="1" dirty="0">
              <a:solidFill>
                <a:srgbClr val="1F497D"/>
              </a:solidFill>
              <a:latin typeface="Calibri" pitchFamily="34" charset="0"/>
            </a:endParaRPr>
          </a:p>
        </p:txBody>
      </p:sp>
      <p:grpSp>
        <p:nvGrpSpPr>
          <p:cNvPr id="2" name="Group 1"/>
          <p:cNvGrpSpPr/>
          <p:nvPr/>
        </p:nvGrpSpPr>
        <p:grpSpPr>
          <a:xfrm>
            <a:off x="4733802" y="-387424"/>
            <a:ext cx="4450596" cy="3663300"/>
            <a:chOff x="5580112" y="-270649"/>
            <a:chExt cx="4450596" cy="3663300"/>
          </a:xfrm>
        </p:grpSpPr>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471"/>
            <a:stretch/>
          </p:blipFill>
          <p:spPr bwMode="auto">
            <a:xfrm>
              <a:off x="5580112" y="-270649"/>
              <a:ext cx="3506397" cy="366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5 CuadroTexto"/>
            <p:cNvSpPr txBox="1">
              <a:spLocks noChangeArrowheads="1"/>
            </p:cNvSpPr>
            <p:nvPr/>
          </p:nvSpPr>
          <p:spPr bwMode="auto">
            <a:xfrm>
              <a:off x="8738483" y="665455"/>
              <a:ext cx="129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sz="2000" b="1" dirty="0" err="1" smtClean="0">
                  <a:solidFill>
                    <a:srgbClr val="1F497D"/>
                  </a:solidFill>
                  <a:latin typeface="Calibri" pitchFamily="34" charset="0"/>
                </a:rPr>
                <a:t>Japan</a:t>
              </a:r>
              <a:endParaRPr lang="es-ES" sz="2000" b="1" dirty="0">
                <a:solidFill>
                  <a:srgbClr val="1F497D"/>
                </a:solidFill>
                <a:latin typeface="Calibri" pitchFamily="34" charset="0"/>
              </a:endParaRPr>
            </a:p>
          </p:txBody>
        </p:sp>
      </p:grpSp>
      <p:grpSp>
        <p:nvGrpSpPr>
          <p:cNvPr id="5" name="Group 4"/>
          <p:cNvGrpSpPr/>
          <p:nvPr/>
        </p:nvGrpSpPr>
        <p:grpSpPr>
          <a:xfrm>
            <a:off x="1712566" y="2987686"/>
            <a:ext cx="1122391" cy="936613"/>
            <a:chOff x="1712566" y="2987686"/>
            <a:chExt cx="1122391" cy="936613"/>
          </a:xfrm>
        </p:grpSpPr>
        <p:sp>
          <p:nvSpPr>
            <p:cNvPr id="15" name="Oval 14"/>
            <p:cNvSpPr/>
            <p:nvPr/>
          </p:nvSpPr>
          <p:spPr>
            <a:xfrm>
              <a:off x="2601595" y="3671887"/>
              <a:ext cx="233362" cy="25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0000"/>
                </a:solidFill>
              </a:endParaRPr>
            </a:p>
          </p:txBody>
        </p:sp>
        <p:sp>
          <p:nvSpPr>
            <p:cNvPr id="16" name="Oval 15"/>
            <p:cNvSpPr/>
            <p:nvPr/>
          </p:nvSpPr>
          <p:spPr>
            <a:xfrm>
              <a:off x="1911927" y="2987686"/>
              <a:ext cx="234950" cy="25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0000"/>
                </a:solidFill>
              </a:endParaRPr>
            </a:p>
          </p:txBody>
        </p:sp>
        <p:sp>
          <p:nvSpPr>
            <p:cNvPr id="17" name="Oval 16"/>
            <p:cNvSpPr/>
            <p:nvPr/>
          </p:nvSpPr>
          <p:spPr>
            <a:xfrm>
              <a:off x="1712566" y="3662651"/>
              <a:ext cx="233362" cy="25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0000"/>
                </a:solidFill>
              </a:endParaRPr>
            </a:p>
          </p:txBody>
        </p:sp>
      </p:grpSp>
      <p:grpSp>
        <p:nvGrpSpPr>
          <p:cNvPr id="4" name="Group 3"/>
          <p:cNvGrpSpPr/>
          <p:nvPr/>
        </p:nvGrpSpPr>
        <p:grpSpPr>
          <a:xfrm>
            <a:off x="1494763" y="2826120"/>
            <a:ext cx="866774" cy="1558133"/>
            <a:chOff x="1494763" y="2826120"/>
            <a:chExt cx="866774" cy="1558133"/>
          </a:xfrm>
        </p:grpSpPr>
        <p:sp>
          <p:nvSpPr>
            <p:cNvPr id="12" name="Oval 11"/>
            <p:cNvSpPr/>
            <p:nvPr/>
          </p:nvSpPr>
          <p:spPr>
            <a:xfrm>
              <a:off x="1728125" y="4131841"/>
              <a:ext cx="233362" cy="25241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FF00"/>
                </a:solidFill>
              </a:endParaRPr>
            </a:p>
          </p:txBody>
        </p:sp>
        <p:sp>
          <p:nvSpPr>
            <p:cNvPr id="13" name="Oval 12"/>
            <p:cNvSpPr/>
            <p:nvPr/>
          </p:nvSpPr>
          <p:spPr>
            <a:xfrm>
              <a:off x="2128175" y="2826120"/>
              <a:ext cx="233362" cy="252413"/>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FF00"/>
                </a:solidFill>
              </a:endParaRPr>
            </a:p>
          </p:txBody>
        </p:sp>
        <p:sp>
          <p:nvSpPr>
            <p:cNvPr id="18" name="Oval 17"/>
            <p:cNvSpPr/>
            <p:nvPr/>
          </p:nvSpPr>
          <p:spPr>
            <a:xfrm>
              <a:off x="1494763" y="3405763"/>
              <a:ext cx="233362" cy="252413"/>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FF00"/>
                </a:solidFill>
              </a:endParaRPr>
            </a:p>
          </p:txBody>
        </p:sp>
      </p:grpSp>
      <p:pic>
        <p:nvPicPr>
          <p:cNvPr id="2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Tree>
    <p:extLst>
      <p:ext uri="{BB962C8B-B14F-4D97-AF65-F5344CB8AC3E}">
        <p14:creationId xmlns:p14="http://schemas.microsoft.com/office/powerpoint/2010/main" val="38119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66671" cy="37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2" name="TextBox 1"/>
          <p:cNvSpPr txBox="1"/>
          <p:nvPr/>
        </p:nvSpPr>
        <p:spPr>
          <a:xfrm>
            <a:off x="758846" y="4905813"/>
            <a:ext cx="8205642" cy="646331"/>
          </a:xfrm>
          <a:prstGeom prst="rect">
            <a:avLst/>
          </a:prstGeom>
          <a:noFill/>
        </p:spPr>
        <p:txBody>
          <a:bodyPr wrap="square" rtlCol="0">
            <a:spAutoFit/>
          </a:bodyPr>
          <a:lstStyle/>
          <a:p>
            <a:pPr algn="ctr"/>
            <a:r>
              <a:rPr lang="en-US" b="1" dirty="0" smtClean="0">
                <a:solidFill>
                  <a:schemeClr val="accent1">
                    <a:lumMod val="75000"/>
                  </a:schemeClr>
                </a:solidFill>
                <a:latin typeface="Trebuchet MS" pitchFamily="34" charset="0"/>
              </a:rPr>
              <a:t>Sophisticate</a:t>
            </a:r>
            <a:r>
              <a:rPr lang="es-ES" b="1" dirty="0" smtClean="0">
                <a:solidFill>
                  <a:schemeClr val="accent1">
                    <a:lumMod val="75000"/>
                  </a:schemeClr>
                </a:solidFill>
                <a:latin typeface="Trebuchet MS" pitchFamily="34" charset="0"/>
              </a:rPr>
              <a:t> and </a:t>
            </a:r>
            <a:r>
              <a:rPr lang="en-US" b="1" dirty="0" smtClean="0">
                <a:solidFill>
                  <a:schemeClr val="accent1">
                    <a:lumMod val="75000"/>
                  </a:schemeClr>
                </a:solidFill>
                <a:latin typeface="Trebuchet MS" pitchFamily="34" charset="0"/>
              </a:rPr>
              <a:t>Innovative Business and Modernization of the University should come together </a:t>
            </a:r>
            <a:endParaRPr lang="en-US" b="1" dirty="0">
              <a:solidFill>
                <a:schemeClr val="accent1">
                  <a:lumMod val="75000"/>
                </a:schemeClr>
              </a:solidFill>
              <a:latin typeface="Trebuchet MS" pitchFamily="34" charset="0"/>
            </a:endParaRPr>
          </a:p>
        </p:txBody>
      </p:sp>
    </p:spTree>
    <p:extLst>
      <p:ext uri="{BB962C8B-B14F-4D97-AF65-F5344CB8AC3E}">
        <p14:creationId xmlns:p14="http://schemas.microsoft.com/office/powerpoint/2010/main" val="3043070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59" y="5639358"/>
            <a:ext cx="936104"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44" y="5629467"/>
            <a:ext cx="1473523" cy="5013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644" y="6191532"/>
            <a:ext cx="621844" cy="6218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390" y="91281"/>
            <a:ext cx="1104901" cy="1033463"/>
          </a:xfrm>
          <a:prstGeom prst="rect">
            <a:avLst/>
          </a:prstGeom>
        </p:spPr>
      </p:pic>
      <p:sp>
        <p:nvSpPr>
          <p:cNvPr id="8" name="3 Rectángulo"/>
          <p:cNvSpPr/>
          <p:nvPr/>
        </p:nvSpPr>
        <p:spPr>
          <a:xfrm>
            <a:off x="2195736" y="1000125"/>
            <a:ext cx="5305202" cy="3836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pic>
        <p:nvPicPr>
          <p:cNvPr id="11" name="Picture 4"/>
          <p:cNvPicPr>
            <a:picLocks noChangeAspect="1" noChangeArrowheads="1"/>
          </p:cNvPicPr>
          <p:nvPr/>
        </p:nvPicPr>
        <p:blipFill>
          <a:blip r:embed="rId6"/>
          <a:srcRect/>
          <a:stretch>
            <a:fillRect/>
          </a:stretch>
        </p:blipFill>
        <p:spPr bwMode="auto">
          <a:xfrm>
            <a:off x="2477365" y="1112408"/>
            <a:ext cx="4786313" cy="3622675"/>
          </a:xfrm>
          <a:prstGeom prst="rect">
            <a:avLst/>
          </a:prstGeom>
          <a:solidFill>
            <a:schemeClr val="bg1">
              <a:lumMod val="95000"/>
            </a:schemeClr>
          </a:solidFill>
          <a:ln w="9525">
            <a:solidFill>
              <a:schemeClr val="bg1">
                <a:lumMod val="50000"/>
              </a:schemeClr>
            </a:solidFill>
            <a:miter lim="800000"/>
            <a:headEnd/>
            <a:tailEnd/>
          </a:ln>
        </p:spPr>
      </p:pic>
      <p:sp>
        <p:nvSpPr>
          <p:cNvPr id="14" name="Rectangle 5"/>
          <p:cNvSpPr>
            <a:spLocks noChangeArrowheads="1"/>
          </p:cNvSpPr>
          <p:nvPr/>
        </p:nvSpPr>
        <p:spPr bwMode="auto">
          <a:xfrm>
            <a:off x="285750" y="500063"/>
            <a:ext cx="2817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s-ES" sz="3200" dirty="0">
                <a:solidFill>
                  <a:schemeClr val="bg1">
                    <a:lumMod val="50000"/>
                  </a:schemeClr>
                </a:solidFill>
                <a:latin typeface="Trebuchet MS" pitchFamily="34" charset="0"/>
              </a:rPr>
              <a:t>Triple </a:t>
            </a:r>
            <a:r>
              <a:rPr lang="es-ES" sz="3200" dirty="0" err="1">
                <a:solidFill>
                  <a:schemeClr val="bg1">
                    <a:lumMod val="50000"/>
                  </a:schemeClr>
                </a:solidFill>
                <a:latin typeface="Trebuchet MS" pitchFamily="34" charset="0"/>
              </a:rPr>
              <a:t>Helix</a:t>
            </a:r>
            <a:endParaRPr lang="es-ES_tradnl" sz="3200" dirty="0">
              <a:solidFill>
                <a:schemeClr val="bg1">
                  <a:lumMod val="50000"/>
                </a:schemeClr>
              </a:solidFill>
              <a:latin typeface="Trebuchet MS" pitchFamily="34" charset="0"/>
            </a:endParaRPr>
          </a:p>
        </p:txBody>
      </p:sp>
      <p:sp>
        <p:nvSpPr>
          <p:cNvPr id="15" name="Rectangle 6"/>
          <p:cNvSpPr>
            <a:spLocks noChangeArrowheads="1"/>
          </p:cNvSpPr>
          <p:nvPr/>
        </p:nvSpPr>
        <p:spPr bwMode="auto">
          <a:xfrm>
            <a:off x="1043609" y="4869160"/>
            <a:ext cx="6768752"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Bef>
                <a:spcPct val="20000"/>
              </a:spcBef>
              <a:buClr>
                <a:srgbClr val="5E767A"/>
              </a:buClr>
            </a:pPr>
            <a:r>
              <a:rPr lang="en-US" sz="1700" dirty="0">
                <a:latin typeface="Trebuchet MS" pitchFamily="34" charset="0"/>
              </a:rPr>
              <a:t>An important part of the success of this will depend upon the strength and equilibrium of the interactions between the three agents and with the instruments and structures of intermediation and interrelation that are created to improve the cohesion of the system</a:t>
            </a:r>
            <a:endParaRPr lang="en-GB" sz="1700" dirty="0">
              <a:latin typeface="Trebuchet MS" pitchFamily="34" charset="0"/>
            </a:endParaRPr>
          </a:p>
        </p:txBody>
      </p:sp>
    </p:spTree>
    <p:extLst>
      <p:ext uri="{BB962C8B-B14F-4D97-AF65-F5344CB8AC3E}">
        <p14:creationId xmlns:p14="http://schemas.microsoft.com/office/powerpoint/2010/main" val="887158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76672"/>
            <a:ext cx="7934390" cy="0"/>
          </a:xfrm>
          <a:prstGeom prst="line">
            <a:avLst/>
          </a:prstGeom>
          <a:ln w="63500" cmpd="sng">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2208" y="6369290"/>
            <a:ext cx="7020272" cy="0"/>
          </a:xfrm>
          <a:prstGeom prst="line">
            <a:avLst/>
          </a:prstGeom>
          <a:ln w="63500" cmpd="sng">
            <a:solidFill>
              <a:srgbClr val="559FB1"/>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20713"/>
            <a:ext cx="9150350" cy="5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5943600"/>
            <a:ext cx="29575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2388" y="6410325"/>
            <a:ext cx="1411287"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2700338" y="1341438"/>
            <a:ext cx="2232025" cy="431800"/>
          </a:xfrm>
          <a:prstGeom prst="ellipse">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Oval 19"/>
          <p:cNvSpPr/>
          <p:nvPr/>
        </p:nvSpPr>
        <p:spPr>
          <a:xfrm>
            <a:off x="4932363" y="2133600"/>
            <a:ext cx="2057400" cy="574675"/>
          </a:xfrm>
          <a:prstGeom prst="ellipse">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TextBox 20"/>
          <p:cNvSpPr txBox="1"/>
          <p:nvPr/>
        </p:nvSpPr>
        <p:spPr>
          <a:xfrm>
            <a:off x="4927600" y="962025"/>
            <a:ext cx="1339850" cy="369888"/>
          </a:xfrm>
          <a:prstGeom prst="rect">
            <a:avLst/>
          </a:prstGeom>
          <a:noFill/>
        </p:spPr>
        <p:txBody>
          <a:bodyPr wrap="none">
            <a:spAutoFit/>
          </a:bodyPr>
          <a:lstStyle/>
          <a:p>
            <a:pPr>
              <a:defRPr/>
            </a:pPr>
            <a:r>
              <a:rPr lang="es-ES" b="1" dirty="0" err="1">
                <a:solidFill>
                  <a:srgbClr val="FF0000"/>
                </a:solidFill>
                <a:latin typeface="Arial" charset="0"/>
              </a:rPr>
              <a:t>Connector</a:t>
            </a:r>
            <a:endParaRPr lang="es-ES" b="1" dirty="0">
              <a:solidFill>
                <a:srgbClr val="FF0000"/>
              </a:solidFill>
              <a:latin typeface="Arial" charset="0"/>
            </a:endParaRPr>
          </a:p>
        </p:txBody>
      </p:sp>
      <p:sp>
        <p:nvSpPr>
          <p:cNvPr id="22" name="Curved Down Arrow 21"/>
          <p:cNvSpPr/>
          <p:nvPr/>
        </p:nvSpPr>
        <p:spPr>
          <a:xfrm rot="1455294">
            <a:off x="4441825" y="538163"/>
            <a:ext cx="2757488" cy="1317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Tree>
    <p:extLst>
      <p:ext uri="{BB962C8B-B14F-4D97-AF65-F5344CB8AC3E}">
        <p14:creationId xmlns:p14="http://schemas.microsoft.com/office/powerpoint/2010/main" val="4096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419</TotalTime>
  <Words>1534</Words>
  <Application>Microsoft Office PowerPoint</Application>
  <PresentationFormat>On-screen Show (4:3)</PresentationFormat>
  <Paragraphs>248</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Entrepreneurial University:     University Science Parks</vt:lpstr>
      <vt:lpstr>University Science Parks:     Endogenous Advantages</vt:lpstr>
      <vt:lpstr>University Science Parks:       Exogenous Advantages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innovation in the PCB:  in collaboration with other entities of the UB</vt:lpstr>
      <vt:lpstr>PowerPoint Presentation</vt:lpstr>
      <vt:lpstr>PowerPoint Presentation</vt:lpstr>
      <vt:lpstr>PowerPoint Presentation</vt:lpstr>
      <vt:lpstr>PowerPoint Presentation</vt:lpstr>
      <vt:lpstr>PowerPoint Presentation</vt:lpstr>
      <vt:lpstr>PowerPoint Presentation</vt:lpstr>
      <vt:lpstr>STIP Layout</vt:lpstr>
      <vt:lpstr>Main Focus areas of STIP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its</dc:creator>
  <cp:lastModifiedBy>Administrator</cp:lastModifiedBy>
  <cp:revision>45</cp:revision>
  <dcterms:created xsi:type="dcterms:W3CDTF">2013-03-26T18:24:50Z</dcterms:created>
  <dcterms:modified xsi:type="dcterms:W3CDTF">2013-04-23T13:39:47Z</dcterms:modified>
</cp:coreProperties>
</file>