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86" r:id="rId3"/>
    <p:sldId id="283" r:id="rId4"/>
    <p:sldId id="269" r:id="rId5"/>
    <p:sldId id="257" r:id="rId6"/>
    <p:sldId id="260" r:id="rId7"/>
    <p:sldId id="284" r:id="rId8"/>
    <p:sldId id="275" r:id="rId9"/>
    <p:sldId id="278" r:id="rId10"/>
    <p:sldId id="285" r:id="rId11"/>
    <p:sldId id="287" r:id="rId12"/>
    <p:sldId id="28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5" autoAdjust="0"/>
    <p:restoredTop sz="94660"/>
  </p:normalViewPr>
  <p:slideViewPr>
    <p:cSldViewPr snapToGrid="0" snapToObjects="1">
      <p:cViewPr>
        <p:scale>
          <a:sx n="80" d="100"/>
          <a:sy n="80" d="100"/>
        </p:scale>
        <p:origin x="-1728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68427-2EE0-B04C-95A5-0DFBE945ACE2}" type="datetimeFigureOut">
              <a:rPr lang="en-US" smtClean="0"/>
              <a:t>4/23/2013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3517-2287-CF4A-A494-C180D5555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530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DEC06-7634-0C40-AD94-E5461BE97E53}" type="datetimeFigureOut">
              <a:rPr lang="en-US" smtClean="0"/>
              <a:t>4/23/2013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0A136-B102-7543-94A3-1BEECE2C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339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90A136-B102-7543-94A3-1BEECE2CB1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00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90A136-B102-7543-94A3-1BEECE2CB1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6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n kuvan paikkamerkki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Huomautusten paikkamerkki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i-FI" smtClean="0">
                <a:ea typeface="ＭＳ Ｐゴシック" pitchFamily="-110" charset="-128"/>
              </a:rPr>
              <a:t>Too complicated??</a:t>
            </a:r>
          </a:p>
        </p:txBody>
      </p:sp>
      <p:sp>
        <p:nvSpPr>
          <p:cNvPr id="12292" name="Dian numeron paikkamerkki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3186" eaLnBrk="0" hangingPunct="0"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1pPr>
            <a:lvl2pPr marL="40083835" indent="-39600695" defTabSz="1003186" eaLnBrk="0" hangingPunct="0"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5pPr>
            <a:lvl6pPr marL="483139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6pPr>
            <a:lvl7pPr marL="96628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7pPr>
            <a:lvl8pPr marL="1449419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8pPr>
            <a:lvl9pPr marL="1932559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9pPr>
          </a:lstStyle>
          <a:p>
            <a:pPr eaLnBrk="1" hangingPunct="1"/>
            <a:fld id="{7D1ED458-8873-49B7-90D5-E24CDCBA85AC}" type="slidenum">
              <a:rPr lang="fi-FI">
                <a:latin typeface="Arial" charset="0"/>
              </a:rPr>
              <a:pPr eaLnBrk="1" hangingPunct="1"/>
              <a:t>9</a:t>
            </a:fld>
            <a:endParaRPr lang="fi-FI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90A136-B102-7543-94A3-1BEECE2CB1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50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SAIS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6A6CF-5F5B-D74D-B9F0-CF57135D0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1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SAIS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6A6CF-5F5B-D74D-B9F0-CF57135D0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49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SAIS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6A6CF-5F5B-D74D-B9F0-CF57135D0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76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© SAIS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6A6CF-5F5B-D74D-B9F0-CF57135D0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60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SAIS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6A6CF-5F5B-D74D-B9F0-CF57135D0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26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SAIS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6A6CF-5F5B-D74D-B9F0-CF57135D0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2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SAIS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6A6CF-5F5B-D74D-B9F0-CF57135D0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6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SAIS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6A6CF-5F5B-D74D-B9F0-CF57135D0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32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SAIS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6A6CF-5F5B-D74D-B9F0-CF57135D0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29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SAIS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6A6CF-5F5B-D74D-B9F0-CF57135D0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94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SAIS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6A6CF-5F5B-D74D-B9F0-CF57135D0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61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035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01078"/>
            <a:ext cx="8229600" cy="412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© SAIS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6A6CF-5F5B-D74D-B9F0-CF57135D037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header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67" y="0"/>
            <a:ext cx="9259228" cy="115293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6257589"/>
            <a:ext cx="8229600" cy="0"/>
          </a:xfrm>
          <a:prstGeom prst="line">
            <a:avLst/>
          </a:prstGeom>
          <a:ln w="9525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09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SzPct val="116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SzPct val="116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SzPct val="116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SzPct val="116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SzPct val="116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za/url?sa=i&amp;rct=j&amp;q=IASP+logo&amp;source=images&amp;cd=&amp;cad=rja&amp;docid=56rtFovsqF4oDM&amp;tbnid=VcCZJy_8IgXAHM:&amp;ved=0CAUQjRw&amp;url=http://www.innovationsky.org/english/article.373/iasp-international-association-of-science-parks.html&amp;ei=iANUUaIjxomFB6SmgPAD&amp;bvm=bv.44342787,d.ZWU&amp;psig=AFQjCNEkxyuWhsxkTCmUHbfEfzhKztfNvA&amp;ust=1364546480171248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layou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90624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3144340"/>
            <a:ext cx="8130654" cy="440204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n-lt"/>
              </a:rPr>
              <a:t>SCIENCE AND TECHNOGY PARKS; AFRICAN EXPERIENCE</a:t>
            </a:r>
            <a:br>
              <a:rPr lang="en-US" sz="2800" dirty="0" smtClean="0">
                <a:solidFill>
                  <a:schemeClr val="bg1"/>
                </a:solidFill>
                <a:latin typeface="+mn-lt"/>
              </a:rPr>
            </a:b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IASP AFRICA 2013 WORKSHOP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453540" y="5857235"/>
            <a:ext cx="6400800" cy="419904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spc="100" baseline="30000" dirty="0" smtClean="0">
                <a:solidFill>
                  <a:schemeClr val="bg1"/>
                </a:solidFill>
              </a:rPr>
              <a:t>9 April  2013 | </a:t>
            </a:r>
            <a:r>
              <a:rPr lang="en-US" sz="2400" b="1" spc="100" baseline="30000" dirty="0">
                <a:solidFill>
                  <a:schemeClr val="bg1"/>
                </a:solidFill>
              </a:rPr>
              <a:t>Juha </a:t>
            </a:r>
            <a:r>
              <a:rPr lang="en-US" sz="2400" b="1" spc="100" baseline="30000" dirty="0" smtClean="0">
                <a:solidFill>
                  <a:schemeClr val="bg1"/>
                </a:solidFill>
              </a:rPr>
              <a:t>Miettinen,</a:t>
            </a:r>
            <a:r>
              <a:rPr lang="en-US" sz="2400" b="1" spc="100" dirty="0" smtClean="0">
                <a:solidFill>
                  <a:schemeClr val="bg1"/>
                </a:solidFill>
              </a:rPr>
              <a:t> </a:t>
            </a:r>
            <a:r>
              <a:rPr lang="en-US" sz="2400" b="1" spc="100" baseline="30000" dirty="0" smtClean="0">
                <a:solidFill>
                  <a:schemeClr val="bg1"/>
                </a:solidFill>
              </a:rPr>
              <a:t>CTA </a:t>
            </a:r>
            <a:r>
              <a:rPr lang="en-US" sz="2400" b="1" spc="100" baseline="30000" dirty="0">
                <a:solidFill>
                  <a:schemeClr val="bg1"/>
                </a:solidFill>
              </a:rPr>
              <a:t>and Team Leader, SAIS</a:t>
            </a:r>
          </a:p>
        </p:txBody>
      </p:sp>
      <p:pic>
        <p:nvPicPr>
          <p:cNvPr id="8" name="Picture 7" descr="http://www.innovationsky.org/english/uploads/smartsection/images/item/logo_iasp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16" y="4582359"/>
            <a:ext cx="2158507" cy="87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39" y="4200006"/>
            <a:ext cx="2362835" cy="130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9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072" y="3063240"/>
            <a:ext cx="1928937" cy="3167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 hubs for Africa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001078"/>
            <a:ext cx="7635240" cy="412508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Still some focus on ‘traditional’ STPs as knowledge-economy flagships</a:t>
            </a:r>
          </a:p>
          <a:p>
            <a:r>
              <a:rPr lang="en-US" dirty="0" smtClean="0"/>
              <a:t>Innovation Hubs should not predominantly be science-driven and university-based /driven</a:t>
            </a:r>
          </a:p>
          <a:p>
            <a:r>
              <a:rPr lang="en-US" dirty="0" smtClean="0"/>
              <a:t>Not government driven, but with a balanced ownership structure</a:t>
            </a:r>
          </a:p>
          <a:p>
            <a:r>
              <a:rPr lang="en-US" dirty="0" smtClean="0"/>
              <a:t>Practice-based </a:t>
            </a:r>
            <a:r>
              <a:rPr lang="en-US" dirty="0"/>
              <a:t>innovation approach: solutions for the </a:t>
            </a:r>
            <a:r>
              <a:rPr lang="en-US" dirty="0" smtClean="0"/>
              <a:t>community and local market</a:t>
            </a:r>
          </a:p>
          <a:p>
            <a:r>
              <a:rPr lang="en-US" dirty="0" smtClean="0"/>
              <a:t>Multipolar / scattered model with many innovation cells rather than one/few huge complex(</a:t>
            </a:r>
            <a:r>
              <a:rPr lang="en-US" dirty="0" err="1" smtClean="0"/>
              <a:t>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Small units close to the community with strong community involvement</a:t>
            </a:r>
          </a:p>
          <a:p>
            <a:pPr lvl="1"/>
            <a:r>
              <a:rPr lang="en-US" dirty="0" smtClean="0"/>
              <a:t>Co-creation spaces, open innovation approach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SAIS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6A6CF-5F5B-D74D-B9F0-CF57135D03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2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771" y="4572903"/>
            <a:ext cx="2079673" cy="1637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STP concept(s) needed for Africa – not that much science-led; small-scale experimenting and piloting starting from the content rather than concrete</a:t>
            </a:r>
          </a:p>
          <a:p>
            <a:r>
              <a:rPr lang="en-US" dirty="0" smtClean="0"/>
              <a:t>Practice-based innovation approach; near the communities</a:t>
            </a:r>
          </a:p>
          <a:p>
            <a:r>
              <a:rPr lang="en-US" dirty="0" smtClean="0"/>
              <a:t>Scattered network of Innovation hubs rather than master STPs</a:t>
            </a:r>
          </a:p>
          <a:p>
            <a:r>
              <a:rPr lang="en-US" dirty="0" smtClean="0"/>
              <a:t>STP issues have been one of the focus areas within SAIS and SAIS is willing to come to the party also in the future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SAIS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6A6CF-5F5B-D74D-B9F0-CF57135D03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8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thank you for your attention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SAIS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6A6CF-5F5B-D74D-B9F0-CF57135D0373}" type="slidenum">
              <a:rPr lang="en-US" smtClean="0"/>
              <a:t>12</a:t>
            </a:fld>
            <a:endParaRPr lang="en-US"/>
          </a:p>
        </p:txBody>
      </p:sp>
      <p:pic>
        <p:nvPicPr>
          <p:cNvPr id="2050" name="Picture 2" descr="http://www.bongohive.com/wp-content/uploads/2012/03/CORELadj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4" y="2211530"/>
            <a:ext cx="304800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rlabs.org/wp-content/uploads/2013/02/GR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49" y="2585890"/>
            <a:ext cx="2823812" cy="188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Lab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061" y="2015890"/>
            <a:ext cx="28575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08" y="2901389"/>
            <a:ext cx="1905000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La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403" y="3787928"/>
            <a:ext cx="16573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 photo on Flick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214" y="4585186"/>
            <a:ext cx="1815728" cy="159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farm9.staticflickr.com/8451/7995434856_c56099ff2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49" y="4585186"/>
            <a:ext cx="2809424" cy="159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tanzict.files.wordpress.com/2012/01/innovationspace.jpg?w=280&amp;h=18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58" y="4400295"/>
            <a:ext cx="266700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30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äivämäärän paikkamerkki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E094E875-C512-48F5-AE67-408EFB649E6D}" type="datetime1">
              <a:rPr lang="fi-FI" sz="900" smtClean="0">
                <a:solidFill>
                  <a:schemeClr val="bg2"/>
                </a:solidFill>
              </a:rPr>
              <a:pPr/>
              <a:t>23.4.2013</a:t>
            </a:fld>
            <a:endParaRPr lang="fi-FI" sz="1400" smtClean="0">
              <a:solidFill>
                <a:schemeClr val="bg2"/>
              </a:solidFill>
            </a:endParaRPr>
          </a:p>
        </p:txBody>
      </p:sp>
      <p:sp>
        <p:nvSpPr>
          <p:cNvPr id="18435" name="Dian numeron paikkamerkki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5677FA42-8850-49A3-8103-40EB5C0FFBE2}" type="slidenum">
              <a:rPr lang="fi-FI" sz="900" smtClean="0">
                <a:solidFill>
                  <a:schemeClr val="bg2"/>
                </a:solidFill>
              </a:rPr>
              <a:pPr/>
              <a:t>2</a:t>
            </a:fld>
            <a:endParaRPr lang="fi-FI" sz="1400" smtClean="0"/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8438" name="Picture 4" descr="Hermia Nokian suunnas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0140"/>
            <a:ext cx="9167813" cy="573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96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SAIS in a nutshell</a:t>
            </a:r>
          </a:p>
          <a:p>
            <a:r>
              <a:rPr lang="en-US" dirty="0" smtClean="0"/>
              <a:t>? What kind of STPs for Africa?</a:t>
            </a:r>
          </a:p>
          <a:p>
            <a:r>
              <a:rPr lang="en-US" dirty="0" smtClean="0"/>
              <a:t>Science and technology (STP) park concept</a:t>
            </a:r>
          </a:p>
          <a:p>
            <a:r>
              <a:rPr lang="en-US" dirty="0" smtClean="0"/>
              <a:t>Prerequisites for STP activities in the region</a:t>
            </a:r>
          </a:p>
          <a:p>
            <a:r>
              <a:rPr lang="en-US" dirty="0" smtClean="0"/>
              <a:t>Practice-based approach</a:t>
            </a:r>
          </a:p>
          <a:p>
            <a:r>
              <a:rPr lang="en-US" dirty="0" smtClean="0"/>
              <a:t>Conclusions, Q and A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SAIS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6A6CF-5F5B-D74D-B9F0-CF57135D0373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516" y="3550721"/>
            <a:ext cx="1830284" cy="244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5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04" y="4739640"/>
            <a:ext cx="2127559" cy="1375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SAIS Basic 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19872"/>
            <a:ext cx="8457414" cy="4419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Project title </a:t>
            </a:r>
            <a:r>
              <a:rPr lang="en-US" sz="2000" dirty="0" smtClean="0"/>
              <a:t>			Southern </a:t>
            </a:r>
            <a:r>
              <a:rPr lang="en-US" sz="2000" dirty="0"/>
              <a:t>Africa Innovation Support </a:t>
            </a:r>
            <a:r>
              <a:rPr lang="en-US" sz="2000" dirty="0" smtClean="0"/>
              <a:t>Programme, (SAIS)</a:t>
            </a:r>
          </a:p>
          <a:p>
            <a:pPr marL="0" indent="0">
              <a:buNone/>
            </a:pPr>
            <a:r>
              <a:rPr lang="en-US" sz="2000" b="1" dirty="0" smtClean="0"/>
              <a:t>Focus </a:t>
            </a:r>
            <a:r>
              <a:rPr lang="en-US" sz="2000" dirty="0" smtClean="0"/>
              <a:t>				To </a:t>
            </a:r>
            <a:r>
              <a:rPr lang="en-US" sz="2000" dirty="0"/>
              <a:t>build capacity and stimulate operational elements </a:t>
            </a:r>
          </a:p>
          <a:p>
            <a:pPr marL="0" indent="0">
              <a:buNone/>
            </a:pPr>
            <a:r>
              <a:rPr lang="en-US" sz="2000" dirty="0" smtClean="0"/>
              <a:t>					of </a:t>
            </a:r>
            <a:r>
              <a:rPr lang="en-US" sz="2000" dirty="0"/>
              <a:t>the </a:t>
            </a:r>
            <a:r>
              <a:rPr lang="en-US" sz="2000" b="1" dirty="0"/>
              <a:t>systems of </a:t>
            </a:r>
            <a:r>
              <a:rPr lang="en-US" sz="2000" b="1" dirty="0" smtClean="0"/>
              <a:t>innovations and to </a:t>
            </a:r>
            <a:r>
              <a:rPr lang="en-GB" sz="2000" b="1" dirty="0"/>
              <a:t>build </a:t>
            </a:r>
            <a:r>
              <a:rPr lang="en-GB" sz="2000" b="1" dirty="0" smtClean="0"/>
              <a:t>practical 							platforms </a:t>
            </a:r>
            <a:r>
              <a:rPr lang="en-GB" sz="2000" b="1" dirty="0"/>
              <a:t>for </a:t>
            </a:r>
            <a:r>
              <a:rPr lang="en-GB" sz="2000" b="1" dirty="0" smtClean="0"/>
              <a:t>implementing </a:t>
            </a:r>
            <a:r>
              <a:rPr lang="en-GB" sz="2000" b="1" dirty="0"/>
              <a:t>innovations</a:t>
            </a:r>
            <a:r>
              <a:rPr lang="en-US" sz="2000" b="1" dirty="0" smtClean="0"/>
              <a:t> </a:t>
            </a:r>
            <a:r>
              <a:rPr lang="en-US" sz="2000" dirty="0" smtClean="0"/>
              <a:t>so </a:t>
            </a:r>
            <a:r>
              <a:rPr lang="en-US" sz="2000" dirty="0"/>
              <a:t>as to </a:t>
            </a:r>
            <a:r>
              <a:rPr lang="en-US" sz="2000" dirty="0" smtClean="0"/>
              <a:t>							positively contribute to </a:t>
            </a:r>
            <a:r>
              <a:rPr lang="en-US" sz="2000" dirty="0"/>
              <a:t>the drive </a:t>
            </a:r>
            <a:r>
              <a:rPr lang="en-US" sz="2000" dirty="0" smtClean="0"/>
              <a:t>for </a:t>
            </a:r>
            <a:r>
              <a:rPr lang="en-US" sz="2000" dirty="0"/>
              <a:t>sustainable </a:t>
            </a:r>
            <a:r>
              <a:rPr lang="en-US" sz="2000" dirty="0" smtClean="0"/>
              <a:t>								economic </a:t>
            </a:r>
            <a:r>
              <a:rPr lang="en-US" sz="2000" dirty="0"/>
              <a:t>growth and </a:t>
            </a:r>
            <a:r>
              <a:rPr lang="en-US" sz="2000" dirty="0" smtClean="0"/>
              <a:t>reduction </a:t>
            </a:r>
            <a:r>
              <a:rPr lang="en-US" sz="2000" dirty="0"/>
              <a:t>of poverty</a:t>
            </a:r>
          </a:p>
          <a:p>
            <a:pPr marL="0" indent="0">
              <a:buNone/>
            </a:pPr>
            <a:r>
              <a:rPr lang="it-IT" sz="2000" b="1" dirty="0" smtClean="0"/>
              <a:t>Programme </a:t>
            </a:r>
            <a:r>
              <a:rPr lang="it-IT" sz="2000" b="1" dirty="0"/>
              <a:t>Area </a:t>
            </a:r>
            <a:r>
              <a:rPr lang="it-IT" sz="2000" dirty="0"/>
              <a:t>	</a:t>
            </a:r>
            <a:r>
              <a:rPr lang="it-IT" sz="2000" dirty="0" smtClean="0"/>
              <a:t>Botswana (BIH), Mozambique (MICTI), Namibia (NBIC), 						Zambia (NTBC) and South Africa as a knowledge partner, 						endorsed by SADC  </a:t>
            </a:r>
            <a:endParaRPr lang="it-IT" sz="2000" dirty="0"/>
          </a:p>
          <a:p>
            <a:pPr marL="0" indent="0">
              <a:buNone/>
            </a:pPr>
            <a:r>
              <a:rPr lang="en-US" sz="2000" b="1" dirty="0"/>
              <a:t>Duration</a:t>
            </a:r>
            <a:r>
              <a:rPr lang="en-US" sz="2000" dirty="0"/>
              <a:t> </a:t>
            </a:r>
            <a:r>
              <a:rPr lang="en-US" sz="2000" dirty="0" smtClean="0"/>
              <a:t>			4/2011- </a:t>
            </a:r>
            <a:r>
              <a:rPr lang="en-US" sz="2000" dirty="0"/>
              <a:t>3/2015 (four years)</a:t>
            </a:r>
          </a:p>
          <a:p>
            <a:pPr marL="0" indent="0">
              <a:buNone/>
            </a:pPr>
            <a:r>
              <a:rPr lang="en-US" sz="2000" b="1" dirty="0" smtClean="0"/>
              <a:t>Project </a:t>
            </a:r>
            <a:r>
              <a:rPr lang="en-US" sz="2000" b="1" dirty="0"/>
              <a:t>Financing </a:t>
            </a:r>
            <a:r>
              <a:rPr lang="en-US" sz="2000" dirty="0" smtClean="0"/>
              <a:t>	Ministry </a:t>
            </a:r>
            <a:r>
              <a:rPr lang="en-US" sz="2000" dirty="0"/>
              <a:t>for Foreign Affairs, </a:t>
            </a:r>
            <a:r>
              <a:rPr lang="en-US" sz="2000" dirty="0" smtClean="0"/>
              <a:t>Finland</a:t>
            </a:r>
          </a:p>
          <a:p>
            <a:pPr marL="0" indent="0">
              <a:buNone/>
            </a:pPr>
            <a:r>
              <a:rPr lang="en-US" sz="2000" b="1" dirty="0" smtClean="0"/>
              <a:t>Project Budget</a:t>
            </a:r>
            <a:r>
              <a:rPr lang="en-US" sz="2000" dirty="0" smtClean="0"/>
              <a:t>		6,2 </a:t>
            </a:r>
            <a:r>
              <a:rPr lang="en-US" sz="2000" dirty="0"/>
              <a:t>MEUR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b="1" dirty="0" smtClean="0"/>
              <a:t>Programme Office</a:t>
            </a:r>
            <a:r>
              <a:rPr lang="en-US" sz="2000" dirty="0" smtClean="0"/>
              <a:t>	Windhoek, Namibia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9FF1-BDE3-4E65-A7A8-8BBF77EAAC57}" type="datetime1">
              <a:rPr lang="en-US" smtClean="0"/>
              <a:t>4/23/2013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35EF-8766-466E-B198-625553401FE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8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15" y="0"/>
            <a:ext cx="9259228" cy="11529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6262"/>
            <a:ext cx="8229600" cy="891564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SAIS offering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13113"/>
            <a:ext cx="6216732" cy="3913050"/>
          </a:xfrm>
        </p:spPr>
        <p:txBody>
          <a:bodyPr>
            <a:normAutofit fontScale="92500"/>
          </a:bodyPr>
          <a:lstStyle/>
          <a:p>
            <a:r>
              <a:rPr lang="en-US" dirty="0"/>
              <a:t>SAIS is positioning itself as the </a:t>
            </a:r>
            <a:r>
              <a:rPr lang="en-US" b="1" dirty="0">
                <a:solidFill>
                  <a:srgbClr val="558ED5"/>
                </a:solidFill>
              </a:rPr>
              <a:t>Southern Cross of Innovation </a:t>
            </a:r>
            <a:r>
              <a:rPr lang="en-US" dirty="0"/>
              <a:t>– the bright constellation of innovation in Southern Africa </a:t>
            </a:r>
          </a:p>
          <a:p>
            <a:r>
              <a:rPr lang="en-US" dirty="0"/>
              <a:t>SAIS wants to strengthen </a:t>
            </a:r>
            <a:r>
              <a:rPr lang="en-US" dirty="0">
                <a:solidFill>
                  <a:srgbClr val="558ED5"/>
                </a:solidFill>
              </a:rPr>
              <a:t>Contacts and Networks </a:t>
            </a:r>
            <a:r>
              <a:rPr lang="en-US" dirty="0"/>
              <a:t>on national, regional and international levels</a:t>
            </a:r>
          </a:p>
          <a:p>
            <a:r>
              <a:rPr lang="en-US" dirty="0">
                <a:solidFill>
                  <a:srgbClr val="558ED5"/>
                </a:solidFill>
              </a:rPr>
              <a:t>Wide-range of capacity building </a:t>
            </a:r>
            <a:r>
              <a:rPr lang="en-US" dirty="0"/>
              <a:t>activities on innovation related themes</a:t>
            </a:r>
          </a:p>
          <a:p>
            <a:r>
              <a:rPr lang="en-US" dirty="0"/>
              <a:t>Adapting </a:t>
            </a:r>
            <a:r>
              <a:rPr lang="en-US" dirty="0">
                <a:solidFill>
                  <a:srgbClr val="558ED5"/>
                </a:solidFill>
              </a:rPr>
              <a:t>replicable initiatives </a:t>
            </a:r>
            <a:r>
              <a:rPr lang="en-US" dirty="0"/>
              <a:t>across countries</a:t>
            </a:r>
          </a:p>
          <a:p>
            <a:r>
              <a:rPr lang="en-US" dirty="0">
                <a:solidFill>
                  <a:srgbClr val="558ED5"/>
                </a:solidFill>
              </a:rPr>
              <a:t>‘Seed Money’ Financing </a:t>
            </a:r>
            <a:r>
              <a:rPr lang="en-US" dirty="0"/>
              <a:t>for setting and </a:t>
            </a:r>
            <a:endParaRPr lang="en-US" dirty="0" smtClean="0"/>
          </a:p>
          <a:p>
            <a:pPr marL="0" indent="0">
              <a:buNone/>
              <a:tabLst>
                <a:tab pos="342900" algn="l"/>
              </a:tabLst>
            </a:pPr>
            <a:r>
              <a:rPr lang="en-US" dirty="0"/>
              <a:t>	</a:t>
            </a:r>
            <a:r>
              <a:rPr lang="en-US" dirty="0" smtClean="0"/>
              <a:t>ramping </a:t>
            </a:r>
            <a:r>
              <a:rPr lang="en-US" dirty="0"/>
              <a:t>up joint </a:t>
            </a:r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SAIS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6A6CF-5F5B-D74D-B9F0-CF57135D0373}" type="slidenum">
              <a:rPr lang="en-US" smtClean="0"/>
              <a:t>5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53095" y="6257589"/>
            <a:ext cx="8050613" cy="0"/>
          </a:xfrm>
          <a:prstGeom prst="line">
            <a:avLst/>
          </a:prstGeom>
          <a:ln w="9525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92763"/>
            <a:ext cx="1447800" cy="115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829300"/>
            <a:ext cx="1433588" cy="107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948550"/>
            <a:ext cx="1433589" cy="114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144000"/>
            <a:ext cx="1409700" cy="104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0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19352"/>
            <a:ext cx="9144000" cy="785648"/>
          </a:xfrm>
        </p:spPr>
        <p:txBody>
          <a:bodyPr>
            <a:normAutofit/>
          </a:bodyPr>
          <a:lstStyle/>
          <a:p>
            <a:r>
              <a:rPr lang="fi-FI" dirty="0" smtClean="0"/>
              <a:t>STP definition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3112"/>
            <a:ext cx="8229600" cy="46482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</a:pPr>
            <a:r>
              <a:rPr lang="fi-FI" sz="1800" dirty="0" smtClean="0">
                <a:latin typeface="Tahoma" pitchFamily="34" charset="0"/>
              </a:rPr>
              <a:t>Science parks offer </a:t>
            </a:r>
            <a:r>
              <a:rPr lang="fi-FI" sz="1800" dirty="0">
                <a:latin typeface="Tahoma" pitchFamily="34" charset="0"/>
              </a:rPr>
              <a:t>a high-quality </a:t>
            </a:r>
            <a:r>
              <a:rPr lang="fi-FI" sz="1800" b="1" dirty="0">
                <a:latin typeface="Tahoma" pitchFamily="34" charset="0"/>
              </a:rPr>
              <a:t>operational environment </a:t>
            </a:r>
            <a:r>
              <a:rPr lang="fi-FI" sz="1800" dirty="0">
                <a:latin typeface="Tahoma" pitchFamily="34" charset="0"/>
              </a:rPr>
              <a:t>for technology-oriented companies. The main tasks include the establishment, acceleration and internationalization of business activities in close contact with universities</a:t>
            </a:r>
            <a:r>
              <a:rPr lang="fi-FI" sz="1800" b="1" dirty="0">
                <a:latin typeface="Tahoma" pitchFamily="34" charset="0"/>
              </a:rPr>
              <a:t>. </a:t>
            </a:r>
            <a:r>
              <a:rPr lang="fi-FI" sz="1800" dirty="0">
                <a:latin typeface="Tahoma" pitchFamily="34" charset="0"/>
              </a:rPr>
              <a:t>Science parks offer </a:t>
            </a:r>
            <a:r>
              <a:rPr lang="fi-FI" sz="1800" b="1" dirty="0">
                <a:latin typeface="Tahoma" pitchFamily="34" charset="0"/>
              </a:rPr>
              <a:t>business development and networking services</a:t>
            </a:r>
            <a:r>
              <a:rPr lang="fi-FI" sz="1800" dirty="0">
                <a:latin typeface="Tahoma" pitchFamily="34" charset="0"/>
              </a:rPr>
              <a:t>,plus </a:t>
            </a:r>
            <a:r>
              <a:rPr lang="fi-FI" sz="1800" b="1" dirty="0">
                <a:latin typeface="Tahoma" pitchFamily="34" charset="0"/>
              </a:rPr>
              <a:t>synergy </a:t>
            </a:r>
            <a:r>
              <a:rPr lang="fi-FI" sz="1800" dirty="0">
                <a:latin typeface="Tahoma" pitchFamily="34" charset="0"/>
              </a:rPr>
              <a:t>and </a:t>
            </a:r>
            <a:r>
              <a:rPr lang="fi-FI" sz="1800" b="1" dirty="0">
                <a:latin typeface="Tahoma" pitchFamily="34" charset="0"/>
              </a:rPr>
              <a:t>image </a:t>
            </a:r>
            <a:r>
              <a:rPr lang="fi-FI" sz="1800" dirty="0">
                <a:latin typeface="Tahoma" pitchFamily="34" charset="0"/>
              </a:rPr>
              <a:t>benefits</a:t>
            </a:r>
            <a:r>
              <a:rPr lang="fi-FI" sz="1800" dirty="0" smtClean="0">
                <a:latin typeface="Tahoma" pitchFamily="34" charset="0"/>
              </a:rPr>
              <a:t>.</a:t>
            </a:r>
          </a:p>
          <a:p>
            <a:pPr>
              <a:lnSpc>
                <a:spcPct val="90000"/>
              </a:lnSpc>
              <a:buClr>
                <a:schemeClr val="tx2"/>
              </a:buClr>
            </a:pPr>
            <a:r>
              <a:rPr lang="fi-FI" sz="1800" dirty="0" smtClean="0">
                <a:latin typeface="Tahoma" pitchFamily="34" charset="0"/>
              </a:rPr>
              <a:t>IASP: 15 members from Africa out of 400+ members </a:t>
            </a:r>
            <a:endParaRPr lang="fi-FI" sz="1800" dirty="0">
              <a:latin typeface="Tahom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149B-83DA-4A58-97CE-18BB5D2CB934}" type="datetime1">
              <a:rPr lang="en-US" smtClean="0"/>
              <a:t>4/23/2013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35EF-8766-466E-B198-625553401FE1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08" y="3439237"/>
            <a:ext cx="7268806" cy="255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0866" y="5927531"/>
            <a:ext cx="2784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Source: IASP webpage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851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C47CA-CFC3-4E8B-B69E-FD9F2D68A998}" type="datetime1">
              <a:rPr lang="fi-FI"/>
              <a:pPr/>
              <a:t>23.4.2013</a:t>
            </a:fld>
            <a:endParaRPr lang="fi-FI" sz="140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36DC-A2FF-4959-9CDC-9ED61E21F07C}" type="slidenum">
              <a:rPr lang="fi-FI"/>
              <a:pPr/>
              <a:t>7</a:t>
            </a:fld>
            <a:endParaRPr lang="fi-FI" sz="1400" dirty="0">
              <a:solidFill>
                <a:schemeClr val="tx1"/>
              </a:solidFill>
            </a:endParaRPr>
          </a:p>
        </p:txBody>
      </p:sp>
      <p:sp>
        <p:nvSpPr>
          <p:cNvPr id="66562" name="Oval 2"/>
          <p:cNvSpPr>
            <a:spLocks noChangeArrowheads="1"/>
          </p:cNvSpPr>
          <p:nvPr/>
        </p:nvSpPr>
        <p:spPr bwMode="auto">
          <a:xfrm>
            <a:off x="3337560" y="3505200"/>
            <a:ext cx="2427714" cy="2057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/>
            <a:r>
              <a:rPr lang="fi-FI" sz="2800" dirty="0" smtClean="0"/>
              <a:t>STPs</a:t>
            </a:r>
            <a:endParaRPr lang="fi-FI" sz="2800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1138607"/>
            <a:ext cx="7772400" cy="719138"/>
          </a:xfrm>
        </p:spPr>
        <p:txBody>
          <a:bodyPr/>
          <a:lstStyle/>
          <a:p>
            <a:r>
              <a:rPr lang="fi-FI" dirty="0"/>
              <a:t>BUG </a:t>
            </a:r>
            <a:r>
              <a:rPr lang="fi-FI" dirty="0" smtClean="0"/>
              <a:t>approach and STPs</a:t>
            </a:r>
            <a:endParaRPr lang="fi-FI" dirty="0"/>
          </a:p>
        </p:txBody>
      </p:sp>
      <p:sp>
        <p:nvSpPr>
          <p:cNvPr id="66564" name="Oval 4"/>
          <p:cNvSpPr>
            <a:spLocks noChangeArrowheads="1"/>
          </p:cNvSpPr>
          <p:nvPr/>
        </p:nvSpPr>
        <p:spPr bwMode="auto">
          <a:xfrm>
            <a:off x="822960" y="4005616"/>
            <a:ext cx="2667000" cy="1862919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/>
            <a:r>
              <a:rPr lang="fi-FI" sz="2800" dirty="0"/>
              <a:t>Business</a:t>
            </a:r>
            <a:endParaRPr lang="fi-FI" sz="1600" dirty="0"/>
          </a:p>
        </p:txBody>
      </p:sp>
      <p:sp>
        <p:nvSpPr>
          <p:cNvPr id="66565" name="Oval 5"/>
          <p:cNvSpPr>
            <a:spLocks noChangeArrowheads="1"/>
          </p:cNvSpPr>
          <p:nvPr/>
        </p:nvSpPr>
        <p:spPr bwMode="auto">
          <a:xfrm>
            <a:off x="5524608" y="4060208"/>
            <a:ext cx="2715904" cy="175373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/>
            <a:r>
              <a:rPr lang="fi-FI" sz="2800" dirty="0"/>
              <a:t>Universities</a:t>
            </a:r>
          </a:p>
        </p:txBody>
      </p:sp>
      <p:sp>
        <p:nvSpPr>
          <p:cNvPr id="66566" name="Oval 6"/>
          <p:cNvSpPr>
            <a:spLocks noChangeArrowheads="1"/>
          </p:cNvSpPr>
          <p:nvPr/>
        </p:nvSpPr>
        <p:spPr bwMode="auto">
          <a:xfrm>
            <a:off x="2956559" y="2047164"/>
            <a:ext cx="3086669" cy="1458036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/>
            <a:r>
              <a:rPr lang="fi-FI" sz="2800" dirty="0"/>
              <a:t>Government</a:t>
            </a:r>
          </a:p>
        </p:txBody>
      </p:sp>
      <p:cxnSp>
        <p:nvCxnSpPr>
          <p:cNvPr id="66567" name="AutoShape 7"/>
          <p:cNvCxnSpPr>
            <a:cxnSpLocks noChangeShapeType="1"/>
            <a:stCxn id="66566" idx="3"/>
            <a:endCxn id="66564" idx="7"/>
          </p:cNvCxnSpPr>
          <p:nvPr/>
        </p:nvCxnSpPr>
        <p:spPr bwMode="auto">
          <a:xfrm flipH="1">
            <a:off x="3099387" y="3291676"/>
            <a:ext cx="309204" cy="986758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568" name="AutoShape 8"/>
          <p:cNvCxnSpPr>
            <a:cxnSpLocks noChangeShapeType="1"/>
            <a:stCxn id="66566" idx="5"/>
            <a:endCxn id="66565" idx="1"/>
          </p:cNvCxnSpPr>
          <p:nvPr/>
        </p:nvCxnSpPr>
        <p:spPr bwMode="auto">
          <a:xfrm>
            <a:off x="5591196" y="3291676"/>
            <a:ext cx="331147" cy="1025361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569" name="AutoShape 9"/>
          <p:cNvCxnSpPr>
            <a:cxnSpLocks noChangeShapeType="1"/>
            <a:stCxn id="66565" idx="2"/>
            <a:endCxn id="66564" idx="6"/>
          </p:cNvCxnSpPr>
          <p:nvPr/>
        </p:nvCxnSpPr>
        <p:spPr bwMode="auto">
          <a:xfrm flipH="1" flipV="1">
            <a:off x="3489960" y="4937076"/>
            <a:ext cx="2034648" cy="1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53745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259" y="4382813"/>
            <a:ext cx="1611541" cy="16711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9362"/>
            <a:ext cx="8229600" cy="808038"/>
          </a:xfrm>
        </p:spPr>
        <p:txBody>
          <a:bodyPr>
            <a:noAutofit/>
          </a:bodyPr>
          <a:lstStyle/>
          <a:p>
            <a:r>
              <a:rPr lang="en-US" sz="3600" dirty="0" smtClean="0"/>
              <a:t>Prerequisites for STP activities in the region </a:t>
            </a:r>
            <a:endParaRPr lang="en-GB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248B-68F2-4C3A-9AF8-22A500AD78DB}" type="datetime1">
              <a:rPr lang="en-US" smtClean="0"/>
              <a:t>4/23/2013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335EF-8766-466E-B198-625553401FE1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899" y="2145430"/>
            <a:ext cx="82296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Scientific output and production quite thin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Scarcity of new applicable / commercialized technologies 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Innovation and collaboration culture not very well developed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(New) Knowledge-based and technology-oriented companies do not emerge that much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Scarce skills base for knowledge-based enterprises to e.g. set up R&amp;D labs -&gt;one cannot attract multinationals without unique skills set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2400" dirty="0"/>
          </a:p>
        </p:txBody>
      </p:sp>
      <p:sp>
        <p:nvSpPr>
          <p:cNvPr id="9" name="Right Arrow 8"/>
          <p:cNvSpPr/>
          <p:nvPr/>
        </p:nvSpPr>
        <p:spPr>
          <a:xfrm>
            <a:off x="906780" y="5367440"/>
            <a:ext cx="445770" cy="37042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512570" y="5330355"/>
            <a:ext cx="5783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We have to find another approach and route?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70522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173162"/>
            <a:ext cx="9144000" cy="655638"/>
          </a:xfrm>
        </p:spPr>
        <p:txBody>
          <a:bodyPr>
            <a:normAutofit fontScale="90000"/>
          </a:bodyPr>
          <a:lstStyle/>
          <a:p>
            <a:pPr>
              <a:spcBef>
                <a:spcPct val="20000"/>
              </a:spcBef>
            </a:pPr>
            <a:r>
              <a:rPr lang="fi-FI" sz="4000" dirty="0" smtClean="0"/>
              <a:t>BUGC approach</a:t>
            </a:r>
            <a:endParaRPr lang="en-US" dirty="0"/>
          </a:p>
        </p:txBody>
      </p:sp>
      <p:sp>
        <p:nvSpPr>
          <p:cNvPr id="11279" name="Päivämäärän paikkamerkki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9pPr>
          </a:lstStyle>
          <a:p>
            <a:fld id="{CC263A46-1B8B-4B50-826F-5A5168CB8E6E}" type="datetime1">
              <a:rPr lang="fi-FI">
                <a:latin typeface="+mn-lt"/>
              </a:rPr>
              <a:pPr/>
              <a:t>23.4.2013</a:t>
            </a:fld>
            <a:endParaRPr lang="fi-FI" dirty="0">
              <a:latin typeface="+mn-lt"/>
            </a:endParaRPr>
          </a:p>
        </p:txBody>
      </p:sp>
      <p:sp>
        <p:nvSpPr>
          <p:cNvPr id="11280" name="Dian numeron paikkamerkki 4"/>
          <p:cNvSpPr>
            <a:spLocks noGrp="1"/>
          </p:cNvSpPr>
          <p:nvPr>
            <p:ph type="sldNum" sz="quarter" idx="12"/>
          </p:nvPr>
        </p:nvSpPr>
        <p:spPr>
          <a:xfrm>
            <a:off x="6553200" y="6521904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-110" charset="0"/>
                <a:ea typeface="ＭＳ Ｐゴシック" pitchFamily="-110" charset="-128"/>
              </a:defRPr>
            </a:lvl9pPr>
          </a:lstStyle>
          <a:p>
            <a:fld id="{602C21EA-441F-48B9-B795-F28D072A4C8F}" type="slidenum">
              <a:rPr lang="fi-FI">
                <a:latin typeface="+mn-lt"/>
              </a:rPr>
              <a:pPr/>
              <a:t>9</a:t>
            </a:fld>
            <a:endParaRPr lang="fi-FI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586609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/>
              <a:t>Interplay and interconnections between different players in </a:t>
            </a:r>
            <a:r>
              <a:rPr lang="fi-FI" sz="1600" dirty="0" smtClean="0"/>
              <a:t>nurturing innovation ecosystem </a:t>
            </a:r>
          </a:p>
          <a:p>
            <a:pPr algn="ctr"/>
            <a:endParaRPr lang="en-GB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1524000" y="1981200"/>
            <a:ext cx="5715000" cy="3746498"/>
            <a:chOff x="1524000" y="1981200"/>
            <a:chExt cx="5715000" cy="3746498"/>
          </a:xfrm>
        </p:grpSpPr>
        <p:sp>
          <p:nvSpPr>
            <p:cNvPr id="24" name="Kuvatekstinuoli vasemmalle ja oikealle 19"/>
            <p:cNvSpPr/>
            <p:nvPr/>
          </p:nvSpPr>
          <p:spPr bwMode="auto">
            <a:xfrm rot="13641239">
              <a:off x="3044582" y="2780404"/>
              <a:ext cx="2418986" cy="2438139"/>
            </a:xfrm>
            <a:prstGeom prst="leftRightArrowCallout">
              <a:avLst/>
            </a:prstGeom>
            <a:noFill/>
            <a:ln w="952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" name="Kuvatekstinuoli vasemmalle ja oikealle 19"/>
            <p:cNvSpPr/>
            <p:nvPr/>
          </p:nvSpPr>
          <p:spPr bwMode="auto">
            <a:xfrm rot="18814329">
              <a:off x="3022279" y="3248894"/>
              <a:ext cx="2567647" cy="1367417"/>
            </a:xfrm>
            <a:prstGeom prst="leftRightArrowCallout">
              <a:avLst/>
            </a:prstGeom>
            <a:noFill/>
            <a:ln w="952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Pyöristetty suorakulmio 16"/>
            <p:cNvSpPr>
              <a:spLocks noChangeArrowheads="1"/>
            </p:cNvSpPr>
            <p:nvPr/>
          </p:nvSpPr>
          <p:spPr bwMode="auto">
            <a:xfrm>
              <a:off x="3234279" y="3188805"/>
              <a:ext cx="2400077" cy="1338235"/>
            </a:xfrm>
            <a:prstGeom prst="roundRect">
              <a:avLst>
                <a:gd name="adj" fmla="val 16667"/>
              </a:avLst>
            </a:prstGeom>
            <a:solidFill>
              <a:srgbClr val="DDE7EF"/>
            </a:solidFill>
            <a:ln w="9525">
              <a:solidFill>
                <a:srgbClr val="85AF6A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wrap="none"/>
            <a:lstStyle/>
            <a:p>
              <a:pPr algn="ctr"/>
              <a:endParaRPr lang="fi-FI" sz="2000" b="1" dirty="0" smtClean="0"/>
            </a:p>
            <a:p>
              <a:pPr algn="ctr"/>
              <a:r>
                <a:rPr lang="fi-FI" sz="2000" b="1" dirty="0" smtClean="0"/>
                <a:t>African Innovation </a:t>
              </a:r>
            </a:p>
            <a:p>
              <a:pPr algn="ctr"/>
              <a:r>
                <a:rPr lang="fi-FI" sz="2000" b="1" dirty="0" smtClean="0"/>
                <a:t>Parks/Hubs</a:t>
              </a:r>
              <a:endParaRPr lang="fi-FI" sz="2000" b="1" dirty="0"/>
            </a:p>
          </p:txBody>
        </p:sp>
        <p:sp>
          <p:nvSpPr>
            <p:cNvPr id="19" name="Kuvatekstinuoli vasemmalle ja oikealle 18"/>
            <p:cNvSpPr/>
            <p:nvPr/>
          </p:nvSpPr>
          <p:spPr bwMode="auto">
            <a:xfrm>
              <a:off x="3620499" y="2147288"/>
              <a:ext cx="1558671" cy="1238180"/>
            </a:xfrm>
            <a:prstGeom prst="leftRightArrowCallout">
              <a:avLst/>
            </a:prstGeom>
            <a:noFill/>
            <a:ln w="952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" name="Kuvatekstinuoli vasemmalle ja oikealle 19"/>
            <p:cNvSpPr/>
            <p:nvPr/>
          </p:nvSpPr>
          <p:spPr bwMode="auto">
            <a:xfrm>
              <a:off x="3602107" y="4360281"/>
              <a:ext cx="1558671" cy="1367417"/>
            </a:xfrm>
            <a:prstGeom prst="leftRightArrowCallout">
              <a:avLst/>
            </a:prstGeom>
            <a:noFill/>
            <a:ln w="952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" name="Kuvatekstinuoli vasemmalle ja oikealle 21"/>
            <p:cNvSpPr/>
            <p:nvPr/>
          </p:nvSpPr>
          <p:spPr bwMode="auto">
            <a:xfrm rot="5400000">
              <a:off x="1995824" y="3243104"/>
              <a:ext cx="1413275" cy="1219963"/>
            </a:xfrm>
            <a:prstGeom prst="leftRightArrowCallout">
              <a:avLst/>
            </a:prstGeom>
            <a:noFill/>
            <a:ln w="952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" name="Kuvatekstinuoli vasemmalle ja oikealle 20"/>
            <p:cNvSpPr/>
            <p:nvPr/>
          </p:nvSpPr>
          <p:spPr bwMode="auto">
            <a:xfrm rot="5400000">
              <a:off x="5310873" y="3234766"/>
              <a:ext cx="1413275" cy="1219963"/>
            </a:xfrm>
            <a:prstGeom prst="leftRightArrowCallout">
              <a:avLst/>
            </a:prstGeom>
            <a:noFill/>
            <a:ln w="1270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Ellipsi 15"/>
            <p:cNvSpPr/>
            <p:nvPr/>
          </p:nvSpPr>
          <p:spPr bwMode="auto">
            <a:xfrm>
              <a:off x="1524000" y="4326930"/>
              <a:ext cx="2215919" cy="13792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>
              <a:glow rad="63500">
                <a:schemeClr val="accent6">
                  <a:tint val="30000"/>
                  <a:shade val="95000"/>
                  <a:satMod val="300000"/>
                  <a:alpha val="5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r>
                <a:rPr lang="fi-FI" dirty="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rPr>
                <a:t>CIVIL</a:t>
              </a:r>
            </a:p>
            <a:p>
              <a:r>
                <a:rPr lang="fi-FI" dirty="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rPr>
                <a:t>SOCIETY</a:t>
              </a:r>
            </a:p>
          </p:txBody>
        </p:sp>
        <p:sp>
          <p:nvSpPr>
            <p:cNvPr id="7" name="Ellipsi 6"/>
            <p:cNvSpPr/>
            <p:nvPr/>
          </p:nvSpPr>
          <p:spPr bwMode="auto">
            <a:xfrm>
              <a:off x="4990897" y="4345656"/>
              <a:ext cx="2215919" cy="13792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1pPr>
              <a:lvl2pPr marL="37931725" indent="-37474525" eaLnBrk="0" hangingPunct="0"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2pPr>
              <a:lvl3pPr eaLnBrk="0" hangingPunct="0"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3pPr>
              <a:lvl4pPr eaLnBrk="0" hangingPunct="0"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4pPr>
              <a:lvl5pPr eaLnBrk="0" hangingPunct="0"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9pPr>
            </a:lstStyle>
            <a:p>
              <a:pPr eaLnBrk="1" hangingPunct="1"/>
              <a:r>
                <a:rPr lang="fi-FI" sz="1800" dirty="0" smtClean="0"/>
                <a:t>GOVERNMENT</a:t>
              </a:r>
              <a:endParaRPr lang="fi-FI" sz="1800" dirty="0"/>
            </a:p>
          </p:txBody>
        </p:sp>
        <p:sp>
          <p:nvSpPr>
            <p:cNvPr id="14" name="Ellipsi 13"/>
            <p:cNvSpPr/>
            <p:nvPr/>
          </p:nvSpPr>
          <p:spPr bwMode="auto">
            <a:xfrm>
              <a:off x="5023081" y="1989534"/>
              <a:ext cx="2215919" cy="137926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headEnd type="none" w="med" len="med"/>
              <a:tailEnd type="none" w="med" len="med"/>
            </a:ln>
            <a:effectLst>
              <a:glow rad="762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1pPr>
              <a:lvl2pPr marL="37931725" indent="-37474525" eaLnBrk="0" hangingPunct="0"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2pPr>
              <a:lvl3pPr eaLnBrk="0" hangingPunct="0"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3pPr>
              <a:lvl4pPr eaLnBrk="0" hangingPunct="0"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4pPr>
              <a:lvl5pPr eaLnBrk="0" hangingPunct="0"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9pPr>
            </a:lstStyle>
            <a:p>
              <a:pPr eaLnBrk="1" hangingPunct="1"/>
              <a:r>
                <a:rPr lang="fi-FI" sz="1800" dirty="0" smtClean="0"/>
                <a:t>UNIVERSITY</a:t>
              </a:r>
              <a:endParaRPr lang="fi-FI" sz="1800" dirty="0"/>
            </a:p>
          </p:txBody>
        </p:sp>
        <p:sp>
          <p:nvSpPr>
            <p:cNvPr id="15" name="Ellipsi 14"/>
            <p:cNvSpPr/>
            <p:nvPr/>
          </p:nvSpPr>
          <p:spPr bwMode="auto">
            <a:xfrm>
              <a:off x="1583899" y="1981200"/>
              <a:ext cx="2215919" cy="1379260"/>
            </a:xfrm>
            <a:prstGeom prst="ellipse">
              <a:avLst/>
            </a:prstGeom>
            <a:solidFill>
              <a:schemeClr val="accent2"/>
            </a:solidFill>
            <a:ln>
              <a:headEnd type="none" w="med" len="med"/>
              <a:tailEnd type="none" w="med" len="med"/>
            </a:ln>
            <a:effectLst>
              <a:glow rad="762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1pPr>
              <a:lvl2pPr marL="37931725" indent="-37474525" eaLnBrk="0" hangingPunct="0"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2pPr>
              <a:lvl3pPr eaLnBrk="0" hangingPunct="0"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3pPr>
              <a:lvl4pPr eaLnBrk="0" hangingPunct="0"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4pPr>
              <a:lvl5pPr eaLnBrk="0" hangingPunct="0"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-110" charset="0"/>
                  <a:ea typeface="ＭＳ Ｐゴシック" pitchFamily="-110" charset="-128"/>
                </a:defRPr>
              </a:lvl9pPr>
            </a:lstStyle>
            <a:p>
              <a:pPr eaLnBrk="1" hangingPunct="1"/>
              <a:r>
                <a:rPr lang="en-US" sz="1800" dirty="0" smtClean="0"/>
                <a:t>BUSINESS</a:t>
              </a:r>
              <a:endParaRPr lang="fi-FI" sz="18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62890" y="4397658"/>
            <a:ext cx="1423879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LOCAL MARKETS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697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466</Words>
  <Application>Microsoft Office PowerPoint</Application>
  <PresentationFormat>On-screen Show (4:3)</PresentationFormat>
  <Paragraphs>93</Paragraphs>
  <Slides>12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SCIENCE AND TECHNOGY PARKS; AFRICAN EXPERIENCE IASP AFRICA 2013 WORKSHOP</vt:lpstr>
      <vt:lpstr>PowerPoint Presentation</vt:lpstr>
      <vt:lpstr>Content outline</vt:lpstr>
      <vt:lpstr>SAIS Basic Facts</vt:lpstr>
      <vt:lpstr>SAIS offering</vt:lpstr>
      <vt:lpstr>STP definition </vt:lpstr>
      <vt:lpstr>BUG approach and STPs</vt:lpstr>
      <vt:lpstr>Prerequisites for STP activities in the region </vt:lpstr>
      <vt:lpstr>BUGC approach</vt:lpstr>
      <vt:lpstr>Innovation hubs for Africa</vt:lpstr>
      <vt:lpstr>Summary</vt:lpstr>
      <vt:lpstr>I 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SOUTHERN AFRICA INNOVATION SUPPORT PROGAMME</dc:title>
  <dc:creator>User</dc:creator>
  <cp:lastModifiedBy>Administrator</cp:lastModifiedBy>
  <cp:revision>49</cp:revision>
  <dcterms:created xsi:type="dcterms:W3CDTF">2012-10-28T16:32:24Z</dcterms:created>
  <dcterms:modified xsi:type="dcterms:W3CDTF">2013-04-23T13:32:51Z</dcterms:modified>
</cp:coreProperties>
</file>